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</p:sldMasterIdLst>
  <p:notesMasterIdLst>
    <p:notesMasterId r:id="rId49"/>
  </p:notesMasterIdLst>
  <p:sldIdLst>
    <p:sldId id="310" r:id="rId5"/>
    <p:sldId id="261" r:id="rId6"/>
    <p:sldId id="313" r:id="rId7"/>
    <p:sldId id="308" r:id="rId8"/>
    <p:sldId id="315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80" r:id="rId23"/>
    <p:sldId id="279" r:id="rId24"/>
    <p:sldId id="281" r:id="rId25"/>
    <p:sldId id="283" r:id="rId26"/>
    <p:sldId id="282" r:id="rId27"/>
    <p:sldId id="284" r:id="rId28"/>
    <p:sldId id="285" r:id="rId29"/>
    <p:sldId id="286" r:id="rId30"/>
    <p:sldId id="287" r:id="rId31"/>
    <p:sldId id="288" r:id="rId32"/>
    <p:sldId id="290" r:id="rId33"/>
    <p:sldId id="289" r:id="rId34"/>
    <p:sldId id="292" r:id="rId35"/>
    <p:sldId id="316" r:id="rId36"/>
    <p:sldId id="317" r:id="rId37"/>
    <p:sldId id="318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12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9880" userDrawn="1">
          <p15:clr>
            <a:srgbClr val="A4A3A4"/>
          </p15:clr>
        </p15:guide>
        <p15:guide id="3" orient="horz" pos="6270" userDrawn="1">
          <p15:clr>
            <a:srgbClr val="A4A3A4"/>
          </p15:clr>
        </p15:guide>
        <p15:guide id="4" orient="horz" pos="3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A4D"/>
    <a:srgbClr val="FED04B"/>
    <a:srgbClr val="395A9D"/>
    <a:srgbClr val="FC6B21"/>
    <a:srgbClr val="153AF5"/>
    <a:srgbClr val="7300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395E06-E6C3-4B6E-47AF-9B2950548614}" v="190" dt="2024-07-16T09:20:50.55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320"/>
        <p:guide pos="9880"/>
        <p:guide orient="horz" pos="6270"/>
        <p:guide orient="horz" pos="351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168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5578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>
            <a:spLocks noGrp="1"/>
          </p:cNvSpPr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olo Test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Titolo Testo</a:t>
            </a:r>
          </a:p>
        </p:txBody>
      </p:sp>
      <p:sp>
        <p:nvSpPr>
          <p:cNvPr id="4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>
            <a:spLocks noGrp="1"/>
          </p:cNvSpPr>
          <p:nvPr>
            <p:ph type="pic" sz="quarter" idx="21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magine"/>
          <p:cNvSpPr>
            <a:spLocks noGrp="1"/>
          </p:cNvSpPr>
          <p:nvPr>
            <p:ph type="pic" sz="quarter" idx="22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magine"/>
          <p:cNvSpPr>
            <a:spLocks noGrp="1"/>
          </p:cNvSpPr>
          <p:nvPr>
            <p:ph type="pic" idx="23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–Giovanni Mela</a:t>
            </a:r>
          </a:p>
        </p:txBody>
      </p:sp>
      <p:sp>
        <p:nvSpPr>
          <p:cNvPr id="94" name="“Inserisci qui una citazione”.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hf hdr="0" ft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5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hub@phyd.com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phyd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_DSC2539.jpg" descr="_DSC253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24383980" cy="13715990"/>
          </a:xfrm>
          <a:prstGeom prst="rect">
            <a:avLst/>
          </a:prstGeom>
        </p:spPr>
      </p:pic>
      <p:sp>
        <p:nvSpPr>
          <p:cNvPr id="170" name="Freeform: Shape 172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3048" y="2"/>
            <a:ext cx="14590954" cy="13706914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100B72F-C3AD-3BCD-BEB9-0519B29AEB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2295" y="3940017"/>
            <a:ext cx="8565836" cy="583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6087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0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6b6ffa87-5406-486d-860d-b53c51fed133.jpg" descr="6b6ffa87-5406-486d-860d-b53c51fed1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4" b="14000"/>
          <a:stretch>
            <a:fillRect/>
          </a:stretch>
        </p:blipFill>
        <p:spPr>
          <a:xfrm>
            <a:off x="-177494" y="-1344729"/>
            <a:ext cx="24610894" cy="1640562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PHYD HUB | EDGE"/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PHYD HUB | EDGE</a:t>
            </a:r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id="{A41FCA99-9FC0-4DB4-BFE7-82DB2EA2AE2D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>
                <a:solidFill>
                  <a:schemeClr val="bg1"/>
                </a:solidFill>
              </a:rPr>
              <a:t>10</a:t>
            </a:r>
            <a:r>
              <a:rPr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Quadrato">
            <a:extLst>
              <a:ext uri="{FF2B5EF4-FFF2-40B4-BE49-F238E27FC236}">
                <a16:creationId xmlns:a16="http://schemas.microsoft.com/office/drawing/2014/main" id="{FA3C6C10-6197-4D0F-AE11-7CF59E6A97BA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9F5402C4-442A-A7F4-745A-EB912DAB1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2.jpeg" descr="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t="4740" r="11808" b="4740"/>
          <a:stretch>
            <a:fillRect/>
          </a:stretch>
        </p:blipFill>
        <p:spPr>
          <a:xfrm>
            <a:off x="-309771" y="-1402579"/>
            <a:ext cx="24784457" cy="1652132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PHYD HUB | EDGE"/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PHYD HUB | EDGE</a:t>
            </a:r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id="{BA3B6BE4-22A4-4302-AC77-4870DBF79943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>
                <a:solidFill>
                  <a:schemeClr val="bg1"/>
                </a:solidFill>
              </a:rPr>
              <a:t>11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1" name="Quadrato">
            <a:extLst>
              <a:ext uri="{FF2B5EF4-FFF2-40B4-BE49-F238E27FC236}">
                <a16:creationId xmlns:a16="http://schemas.microsoft.com/office/drawing/2014/main" id="{28629C0D-BADF-484F-A071-F4BC2E69B9CF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D34558EA-0F36-BD56-D06C-2FEFCAB5A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09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_DSC2778.jpg" descr="_DSC277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r="20612"/>
          <a:stretch>
            <a:fillRect/>
          </a:stretch>
        </p:blipFill>
        <p:spPr>
          <a:xfrm>
            <a:off x="-3728238" y="-2292899"/>
            <a:ext cx="18892442" cy="16354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14" y="21600"/>
                </a:moveTo>
                <a:lnTo>
                  <a:pt x="21600" y="8936"/>
                </a:lnTo>
                <a:lnTo>
                  <a:pt x="21600" y="0"/>
                </a:lnTo>
                <a:lnTo>
                  <a:pt x="0" y="0"/>
                </a:lnTo>
                <a:cubicBezTo>
                  <a:pt x="0" y="7200"/>
                  <a:pt x="0" y="14400"/>
                  <a:pt x="0" y="21600"/>
                </a:cubicBezTo>
                <a:lnTo>
                  <a:pt x="10614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89" name="È il cuore pulsante di Phyd Hub: un’area disegnata per presentare eventi, talk, conversazioni…"/>
          <p:cNvSpPr txBox="1"/>
          <p:nvPr/>
        </p:nvSpPr>
        <p:spPr>
          <a:xfrm>
            <a:off x="15164204" y="5566425"/>
            <a:ext cx="5687268" cy="5138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È il </a:t>
            </a:r>
            <a:r>
              <a:rPr err="1"/>
              <a:t>cuore</a:t>
            </a:r>
            <a:r>
              <a:t> </a:t>
            </a:r>
            <a:r>
              <a:rPr err="1"/>
              <a:t>pulsante</a:t>
            </a:r>
            <a:r>
              <a:t> di </a:t>
            </a:r>
            <a:r>
              <a:rPr err="1"/>
              <a:t>Phyd</a:t>
            </a:r>
            <a:r>
              <a:t> Hub: </a:t>
            </a:r>
            <a:r>
              <a:rPr err="1"/>
              <a:t>un’area</a:t>
            </a:r>
            <a:r>
              <a:t> </a:t>
            </a:r>
            <a:r>
              <a:rPr err="1"/>
              <a:t>disegnata</a:t>
            </a:r>
            <a:r>
              <a:t> per </a:t>
            </a:r>
            <a:r>
              <a:rPr err="1"/>
              <a:t>presentare</a:t>
            </a:r>
            <a:r>
              <a:t> </a:t>
            </a:r>
            <a:r>
              <a:rPr err="1"/>
              <a:t>eventi</a:t>
            </a:r>
            <a:r>
              <a:t>, talk, </a:t>
            </a:r>
            <a:r>
              <a:rPr err="1"/>
              <a:t>conversazioni</a:t>
            </a:r>
            <a:r>
              <a:rPr lang="it-IT"/>
              <a:t> </a:t>
            </a:r>
            <a:endParaRPr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 </a:t>
            </a:r>
            <a:r>
              <a:rPr err="1"/>
              <a:t>creare</a:t>
            </a:r>
            <a:r>
              <a:t> </a:t>
            </a:r>
            <a:r>
              <a:rPr err="1"/>
              <a:t>nuove</a:t>
            </a:r>
            <a:r>
              <a:t> </a:t>
            </a:r>
            <a:r>
              <a:rPr err="1"/>
              <a:t>relazioni</a:t>
            </a:r>
            <a:r>
              <a:t>.</a:t>
            </a:r>
            <a:r>
              <a:rPr lang="it-IT"/>
              <a:t> </a:t>
            </a:r>
            <a:endParaRPr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 </a:t>
            </a:r>
            <a:r>
              <a:rPr err="1"/>
              <a:t>spazio</a:t>
            </a:r>
            <a:r>
              <a:t> </a:t>
            </a:r>
            <a:r>
              <a:rPr lang="it-IT"/>
              <a:t>dispone di </a:t>
            </a:r>
            <a:r>
              <a:rPr err="1"/>
              <a:t>una</a:t>
            </a:r>
            <a:r>
              <a:t> </a:t>
            </a:r>
            <a:r>
              <a:rPr lang="it-IT"/>
              <a:t>sala </a:t>
            </a:r>
            <a:r>
              <a:t>regia </a:t>
            </a:r>
            <a:r>
              <a:rPr err="1"/>
              <a:t>dedicata</a:t>
            </a:r>
            <a:r>
              <a:rPr lang="it-IT"/>
              <a:t> e della strumentazione necessaria a trasmettere l’evento in streaming.</a:t>
            </a:r>
            <a:endParaRPr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 </a:t>
            </a:r>
            <a:endParaRPr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 </a:t>
            </a:r>
            <a:r>
              <a:rPr err="1"/>
              <a:t>superficie</a:t>
            </a:r>
            <a:r>
              <a:t> è di 130mq.</a:t>
            </a:r>
            <a:r>
              <a:rPr lang="it-IT"/>
              <a:t> </a:t>
            </a:r>
            <a:endParaRPr/>
          </a:p>
        </p:txBody>
      </p:sp>
      <p:sp>
        <p:nvSpPr>
          <p:cNvPr id="290" name="PHYD HUB | ARENA"/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PHYD HUB | ARENA</a:t>
            </a:r>
          </a:p>
        </p:txBody>
      </p:sp>
      <p:sp>
        <p:nvSpPr>
          <p:cNvPr id="291" name="ARENA"/>
          <p:cNvSpPr txBox="1"/>
          <p:nvPr/>
        </p:nvSpPr>
        <p:spPr>
          <a:xfrm>
            <a:off x="660775" y="2780123"/>
            <a:ext cx="5623447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122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ARENA</a:t>
            </a:r>
          </a:p>
        </p:txBody>
      </p:sp>
      <p:sp>
        <p:nvSpPr>
          <p:cNvPr id="9" name="7">
            <a:extLst>
              <a:ext uri="{FF2B5EF4-FFF2-40B4-BE49-F238E27FC236}">
                <a16:creationId xmlns:a16="http://schemas.microsoft.com/office/drawing/2014/main" id="{927D7C09-1E9A-432D-9AD0-BF7124A17B9C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>
                <a:solidFill>
                  <a:schemeClr val="bg1"/>
                </a:solidFill>
              </a:rPr>
              <a:t>12</a:t>
            </a:r>
            <a:r>
              <a:rPr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Quadrato">
            <a:extLst>
              <a:ext uri="{FF2B5EF4-FFF2-40B4-BE49-F238E27FC236}">
                <a16:creationId xmlns:a16="http://schemas.microsoft.com/office/drawing/2014/main" id="{6AD66D81-095B-4D90-944F-44FE79943174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_DSC2770.jpg" descr="_DSC277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5"/>
          <a:stretch>
            <a:fillRect/>
          </a:stretch>
        </p:blipFill>
        <p:spPr>
          <a:xfrm>
            <a:off x="-65427" y="-1312863"/>
            <a:ext cx="24514907" cy="16341636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PHYD HUB | ARENA"/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PHYD HUB | ARENA</a:t>
            </a:r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3D0B04BA-F2CA-4B98-8C93-2F0E95AEA72B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>
                <a:solidFill>
                  <a:schemeClr val="bg1"/>
                </a:solidFill>
              </a:rPr>
              <a:t>13</a:t>
            </a:r>
            <a:r>
              <a:rPr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Quadrato">
            <a:extLst>
              <a:ext uri="{FF2B5EF4-FFF2-40B4-BE49-F238E27FC236}">
                <a16:creationId xmlns:a16="http://schemas.microsoft.com/office/drawing/2014/main" id="{FA095519-4B28-4BE2-A12D-A01DC2B65175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22D2A81-0B71-6A9D-3570-DE692D980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Forma"/>
          <p:cNvSpPr/>
          <p:nvPr/>
        </p:nvSpPr>
        <p:spPr>
          <a:xfrm rot="10800000">
            <a:off x="12586836" y="-11250442"/>
            <a:ext cx="3476094" cy="23524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1" name="Forma"/>
          <p:cNvSpPr/>
          <p:nvPr/>
        </p:nvSpPr>
        <p:spPr>
          <a:xfrm rot="10800000">
            <a:off x="16526321" y="-15141591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2" name="Forma"/>
          <p:cNvSpPr/>
          <p:nvPr/>
        </p:nvSpPr>
        <p:spPr>
          <a:xfrm rot="10800000">
            <a:off x="16526321" y="5740100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3" name="Forma"/>
          <p:cNvSpPr/>
          <p:nvPr/>
        </p:nvSpPr>
        <p:spPr>
          <a:xfrm rot="10800000">
            <a:off x="12586836" y="951040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4" name="Forma"/>
          <p:cNvSpPr/>
          <p:nvPr/>
        </p:nvSpPr>
        <p:spPr>
          <a:xfrm rot="10800000">
            <a:off x="20465808" y="-11250442"/>
            <a:ext cx="3476094" cy="23524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5" name="Forma"/>
          <p:cNvSpPr/>
          <p:nvPr/>
        </p:nvSpPr>
        <p:spPr>
          <a:xfrm rot="10800000">
            <a:off x="20465808" y="951040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6" name="Forma"/>
          <p:cNvSpPr/>
          <p:nvPr/>
        </p:nvSpPr>
        <p:spPr>
          <a:xfrm>
            <a:off x="8321070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7" name="Forma"/>
          <p:cNvSpPr/>
          <p:nvPr/>
        </p:nvSpPr>
        <p:spPr>
          <a:xfrm>
            <a:off x="4381585" y="5285057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8" name="Forma"/>
          <p:cNvSpPr/>
          <p:nvPr/>
        </p:nvSpPr>
        <p:spPr>
          <a:xfrm>
            <a:off x="4381585" y="-1559663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9" name="Forma"/>
          <p:cNvSpPr/>
          <p:nvPr/>
        </p:nvSpPr>
        <p:spPr>
          <a:xfrm>
            <a:off x="8321070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0" name="Forma"/>
          <p:cNvSpPr/>
          <p:nvPr/>
        </p:nvSpPr>
        <p:spPr>
          <a:xfrm>
            <a:off x="442098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1" name="Forma"/>
          <p:cNvSpPr/>
          <p:nvPr/>
        </p:nvSpPr>
        <p:spPr>
          <a:xfrm>
            <a:off x="442098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2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5" name="17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/>
              <a:t>14</a:t>
            </a:r>
            <a:endParaRPr/>
          </a:p>
        </p:txBody>
      </p:sp>
      <p:sp>
        <p:nvSpPr>
          <p:cNvPr id="316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809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7" name="PHYD HUB | ARENA"/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ARENA</a:t>
            </a:r>
          </a:p>
        </p:txBody>
      </p:sp>
      <p:pic>
        <p:nvPicPr>
          <p:cNvPr id="318" name="_DSC2792.jpg" descr="_DSC279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r="5094" b="19121"/>
          <a:stretch>
            <a:fillRect/>
          </a:stretch>
        </p:blipFill>
        <p:spPr>
          <a:xfrm>
            <a:off x="4999031" y="4574402"/>
            <a:ext cx="12255644" cy="780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_DSC2820.jpg" descr="_DSC282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r="8340" b="24822"/>
          <a:stretch>
            <a:fillRect/>
          </a:stretch>
        </p:blipFill>
        <p:spPr>
          <a:xfrm>
            <a:off x="14064163" y="-1197561"/>
            <a:ext cx="7355954" cy="4424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_DSC2833.jpg" descr="_DSC283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5"/>
          <a:stretch>
            <a:fillRect/>
          </a:stretch>
        </p:blipFill>
        <p:spPr>
          <a:xfrm>
            <a:off x="-2781469" y="6985611"/>
            <a:ext cx="5814476" cy="4903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_DSC1195.JPG" descr="_DSC119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69" y="1174469"/>
            <a:ext cx="7418329" cy="4945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_DSC1235.JPG" descr="_DSC1235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2"/>
          <a:stretch>
            <a:fillRect/>
          </a:stretch>
        </p:blipFill>
        <p:spPr>
          <a:xfrm>
            <a:off x="19220432" y="6026454"/>
            <a:ext cx="5766024" cy="4903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7AFC4C82-5DD7-FF84-1964-4D747D45E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_DSC2820.jpg" descr="_DSC28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r="8340" b="24822"/>
          <a:stretch>
            <a:fillRect/>
          </a:stretch>
        </p:blipFill>
        <p:spPr>
          <a:xfrm>
            <a:off x="-202074" y="-516153"/>
            <a:ext cx="24520982" cy="14748282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PHYD HUB | ARENA"/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PHYD HUB | ARENA</a:t>
            </a:r>
          </a:p>
        </p:txBody>
      </p:sp>
      <p:sp>
        <p:nvSpPr>
          <p:cNvPr id="8" name="7">
            <a:extLst>
              <a:ext uri="{FF2B5EF4-FFF2-40B4-BE49-F238E27FC236}">
                <a16:creationId xmlns:a16="http://schemas.microsoft.com/office/drawing/2014/main" id="{79CB53D0-D341-4868-9C22-A1980136FF3C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>
                <a:solidFill>
                  <a:schemeClr val="bg1"/>
                </a:solidFill>
              </a:rPr>
              <a:t>15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9" name="Quadrato">
            <a:extLst>
              <a:ext uri="{FF2B5EF4-FFF2-40B4-BE49-F238E27FC236}">
                <a16:creationId xmlns:a16="http://schemas.microsoft.com/office/drawing/2014/main" id="{D096E8F7-C007-45F4-84F9-96030A5C5FE4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3" name="Immagine 2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BEB2B49B-38A9-4F4D-1AAD-773E240AB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Immagine" descr="Immagin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9"/>
          <a:stretch>
            <a:fillRect/>
          </a:stretch>
        </p:blipFill>
        <p:spPr>
          <a:xfrm>
            <a:off x="8524531" y="-1460462"/>
            <a:ext cx="17875747" cy="15790069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Forma"/>
          <p:cNvSpPr/>
          <p:nvPr/>
        </p:nvSpPr>
        <p:spPr>
          <a:xfrm rot="10800000">
            <a:off x="8524532" y="-15448059"/>
            <a:ext cx="18144794" cy="12279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8" name="Triangolo"/>
          <p:cNvSpPr/>
          <p:nvPr/>
        </p:nvSpPr>
        <p:spPr>
          <a:xfrm rot="5240645">
            <a:off x="8184753" y="-248018"/>
            <a:ext cx="3299715" cy="3593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9" name="PHYD HUB | ARENA"/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ARENA</a:t>
            </a:r>
          </a:p>
        </p:txBody>
      </p:sp>
      <p:sp>
        <p:nvSpPr>
          <p:cNvPr id="360" name="Servizi inclusi:…"/>
          <p:cNvSpPr txBox="1"/>
          <p:nvPr/>
        </p:nvSpPr>
        <p:spPr>
          <a:xfrm>
            <a:off x="661054" y="6430140"/>
            <a:ext cx="7557209" cy="346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err="1"/>
              <a:t>Servizi</a:t>
            </a:r>
            <a:r>
              <a:rPr u="sng"/>
              <a:t> </a:t>
            </a:r>
            <a:r>
              <a:rPr u="sng" err="1"/>
              <a:t>inclusi</a:t>
            </a:r>
            <a:r>
              <a:rPr u="sng"/>
              <a:t>: 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Wi-fi, energia elettrica, presidio di pulizia </a:t>
            </a:r>
            <a:r>
              <a:rPr lang="it-IT" err="1"/>
              <a:t>lun-ven</a:t>
            </a:r>
            <a:r>
              <a:rPr lang="it-IT"/>
              <a:t>, condizionamento/riscaldamento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err="1"/>
              <a:t>Servizi</a:t>
            </a:r>
            <a:r>
              <a:rPr u="sng"/>
              <a:t> extra: 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Assistenza tecnica, presidio di pulizia </a:t>
            </a:r>
            <a:r>
              <a:rPr lang="it-IT" err="1"/>
              <a:t>sab-dom</a:t>
            </a:r>
            <a:r>
              <a:rPr lang="it-IT"/>
              <a:t>, c</a:t>
            </a:r>
            <a:r>
              <a:rPr err="1"/>
              <a:t>atering</a:t>
            </a:r>
            <a:r>
              <a:t>, </a:t>
            </a:r>
            <a:r>
              <a:rPr err="1"/>
              <a:t>tecniche</a:t>
            </a:r>
            <a:r>
              <a:t> </a:t>
            </a:r>
            <a:r>
              <a:rPr lang="it-IT"/>
              <a:t>extra</a:t>
            </a:r>
            <a:r>
              <a:t>, </a:t>
            </a:r>
            <a:r>
              <a:rPr err="1"/>
              <a:t>stampa</a:t>
            </a:r>
            <a:r>
              <a:t> </a:t>
            </a:r>
            <a:r>
              <a:rPr err="1"/>
              <a:t>materiali</a:t>
            </a:r>
            <a:r>
              <a:t>, hostess/steward e </a:t>
            </a:r>
            <a:r>
              <a:rPr err="1"/>
              <a:t>quanto</a:t>
            </a:r>
            <a:r>
              <a:t> non </a:t>
            </a:r>
            <a:r>
              <a:rPr err="1"/>
              <a:t>specificato</a:t>
            </a:r>
            <a:endParaRPr/>
          </a:p>
        </p:txBody>
      </p:sp>
      <p:sp>
        <p:nvSpPr>
          <p:cNvPr id="355" name="20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16</a:t>
            </a:r>
            <a:endParaRPr dirty="0"/>
          </a:p>
        </p:txBody>
      </p:sp>
      <p:sp>
        <p:nvSpPr>
          <p:cNvPr id="356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809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37BC6BF2-0AF9-9AC1-2FC8-554A88DF5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052662-2AAC-6784-0C1D-DE56543E98BF}"/>
              </a:ext>
            </a:extLst>
          </p:cNvPr>
          <p:cNvSpPr txBox="1"/>
          <p:nvPr/>
        </p:nvSpPr>
        <p:spPr>
          <a:xfrm>
            <a:off x="666118" y="2874438"/>
            <a:ext cx="7329181" cy="3288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sz="2300" b="0" u="sng">
                <a:solidFill>
                  <a:srgbClr val="F8095C"/>
                </a:solidFill>
                <a:latin typeface="Helvetica"/>
                <a:cs typeface="Segoe UI"/>
              </a:rPr>
              <a:t>Dimensione: </a:t>
            </a:r>
            <a:r>
              <a:rPr lang="en-US" sz="2300" b="0">
                <a:latin typeface="Helvetica"/>
                <a:cs typeface="Segoe UI"/>
              </a:rPr>
              <a:t>​</a:t>
            </a:r>
            <a:br>
              <a:rPr lang="en-US" sz="2300" b="0">
                <a:latin typeface="Helvetica"/>
                <a:cs typeface="Segoe UI"/>
              </a:rPr>
            </a:br>
            <a:r>
              <a:rPr lang="it-IT" sz="2300" b="0">
                <a:solidFill>
                  <a:srgbClr val="F8095C"/>
                </a:solidFill>
                <a:latin typeface="Helvetica"/>
                <a:cs typeface="Segoe UI"/>
              </a:rPr>
              <a:t>130 mq</a:t>
            </a:r>
            <a:r>
              <a:rPr lang="en-US" sz="2300" b="0">
                <a:latin typeface="Helvetica"/>
                <a:cs typeface="Segoe UI"/>
              </a:rPr>
              <a:t>​</a:t>
            </a:r>
            <a:endParaRPr lang="it-IT"/>
          </a:p>
          <a:p>
            <a:pPr algn="l"/>
            <a:r>
              <a:rPr lang="it-IT" sz="2300" b="0">
                <a:latin typeface="Helvetica"/>
                <a:cs typeface="Segoe UI"/>
              </a:rPr>
              <a:t>​</a:t>
            </a:r>
          </a:p>
          <a:p>
            <a:pPr algn="l"/>
            <a:r>
              <a:rPr lang="it-IT" sz="2300" b="0" u="sng">
                <a:solidFill>
                  <a:srgbClr val="F8095C"/>
                </a:solidFill>
                <a:latin typeface="Helvetica"/>
                <a:cs typeface="Segoe UI"/>
              </a:rPr>
              <a:t>Dotazione:</a:t>
            </a:r>
            <a:r>
              <a:rPr lang="en-US" sz="2300" b="0">
                <a:latin typeface="Helvetica"/>
                <a:cs typeface="Segoe UI"/>
              </a:rPr>
              <a:t>​</a:t>
            </a:r>
          </a:p>
          <a:p>
            <a:pPr algn="l"/>
            <a:r>
              <a:rPr lang="en-US" sz="2300" b="0" err="1">
                <a:solidFill>
                  <a:srgbClr val="F8095C"/>
                </a:solidFill>
                <a:latin typeface="Helvetica"/>
                <a:cs typeface="Segoe UI"/>
              </a:rPr>
              <a:t>Impianto</a:t>
            </a:r>
            <a:r>
              <a:rPr lang="en-US" sz="2300" b="0">
                <a:solidFill>
                  <a:srgbClr val="F8095C"/>
                </a:solidFill>
                <a:latin typeface="Helvetica"/>
                <a:cs typeface="Segoe UI"/>
              </a:rPr>
              <a:t> AVL</a:t>
            </a:r>
            <a:r>
              <a:rPr lang="it-IT" sz="2300" b="0">
                <a:solidFill>
                  <a:srgbClr val="F8095C"/>
                </a:solidFill>
                <a:latin typeface="Helvetica"/>
                <a:cs typeface="Segoe UI"/>
              </a:rPr>
              <a:t>, n. 2 teli proiezione motorizzati (400x250 cm / 350x219 cm),  n. </a:t>
            </a:r>
            <a:r>
              <a:rPr lang="en-US" sz="2300" b="0">
                <a:solidFill>
                  <a:srgbClr val="F8095C"/>
                </a:solidFill>
                <a:latin typeface="Helvetica"/>
                <a:cs typeface="Segoe UI"/>
              </a:rPr>
              <a:t>2 </a:t>
            </a:r>
            <a:r>
              <a:rPr lang="en-US" sz="2300" b="0" err="1">
                <a:solidFill>
                  <a:srgbClr val="F8095C"/>
                </a:solidFill>
                <a:latin typeface="Helvetica"/>
                <a:cs typeface="Segoe UI"/>
              </a:rPr>
              <a:t>proiettori</a:t>
            </a:r>
            <a:r>
              <a:rPr lang="en-US" sz="2300" b="0">
                <a:solidFill>
                  <a:srgbClr val="F8095C"/>
                </a:solidFill>
                <a:latin typeface="Helvetica"/>
                <a:cs typeface="Segoe UI"/>
              </a:rPr>
              <a:t> Epson Laser 9000 A</a:t>
            </a:r>
            <a:r>
              <a:rPr lang="it-IT" sz="2300" b="0">
                <a:solidFill>
                  <a:srgbClr val="F8095C"/>
                </a:solidFill>
                <a:latin typeface="Helvetica"/>
                <a:cs typeface="Segoe UI"/>
              </a:rPr>
              <a:t>L, n. </a:t>
            </a:r>
            <a:r>
              <a:rPr lang="en-US" sz="2300" b="0">
                <a:solidFill>
                  <a:srgbClr val="F8095C"/>
                </a:solidFill>
                <a:latin typeface="Helvetica"/>
                <a:cs typeface="Segoe UI"/>
              </a:rPr>
              <a:t>4 </a:t>
            </a:r>
            <a:r>
              <a:rPr lang="en-US" sz="2300" b="0" err="1">
                <a:solidFill>
                  <a:srgbClr val="F8095C"/>
                </a:solidFill>
                <a:latin typeface="Helvetica"/>
                <a:cs typeface="Segoe UI"/>
              </a:rPr>
              <a:t>camere</a:t>
            </a:r>
            <a:r>
              <a:rPr lang="en-US" sz="2300" b="0">
                <a:solidFill>
                  <a:srgbClr val="F8095C"/>
                </a:solidFill>
                <a:latin typeface="Helvetica"/>
                <a:cs typeface="Segoe UI"/>
              </a:rPr>
              <a:t> PTZ full HD</a:t>
            </a:r>
            <a:r>
              <a:rPr lang="it-IT" sz="2300" b="0">
                <a:solidFill>
                  <a:srgbClr val="F8095C"/>
                </a:solidFill>
                <a:latin typeface="Helvetica"/>
                <a:cs typeface="Segoe UI"/>
              </a:rPr>
              <a:t>, a</a:t>
            </a:r>
            <a:r>
              <a:rPr lang="en-US" sz="2300" b="0" err="1">
                <a:solidFill>
                  <a:srgbClr val="F8095C"/>
                </a:solidFill>
                <a:latin typeface="Helvetica"/>
                <a:cs typeface="Segoe UI"/>
              </a:rPr>
              <a:t>udio</a:t>
            </a:r>
            <a:r>
              <a:rPr lang="en-US" sz="2300" b="0">
                <a:solidFill>
                  <a:srgbClr val="F8095C"/>
                </a:solidFill>
                <a:latin typeface="Helvetica"/>
                <a:cs typeface="Segoe UI"/>
              </a:rPr>
              <a:t> BOSE</a:t>
            </a:r>
            <a:r>
              <a:rPr lang="it-IT" sz="2300" b="0">
                <a:solidFill>
                  <a:srgbClr val="F8095C"/>
                </a:solidFill>
                <a:latin typeface="Helvetica"/>
                <a:cs typeface="Segoe UI"/>
              </a:rPr>
              <a:t>, n. </a:t>
            </a:r>
            <a:r>
              <a:rPr lang="en-US" sz="2300" b="0">
                <a:solidFill>
                  <a:srgbClr val="F8095C"/>
                </a:solidFill>
                <a:latin typeface="Helvetica"/>
                <a:cs typeface="Segoe UI"/>
              </a:rPr>
              <a:t>8 </a:t>
            </a:r>
            <a:r>
              <a:rPr lang="it-IT" sz="2300" b="0">
                <a:solidFill>
                  <a:srgbClr val="F8095C"/>
                </a:solidFill>
                <a:latin typeface="Helvetica"/>
                <a:cs typeface="Segoe UI"/>
              </a:rPr>
              <a:t>radiomicrofoni </a:t>
            </a:r>
            <a:r>
              <a:rPr lang="en-US" sz="2300" b="0">
                <a:solidFill>
                  <a:srgbClr val="F8095C"/>
                </a:solidFill>
                <a:latin typeface="Helvetica"/>
                <a:cs typeface="Segoe UI"/>
              </a:rPr>
              <a:t>(4 handheld/4 headset)</a:t>
            </a:r>
            <a:r>
              <a:rPr lang="it-IT" sz="2300" b="0">
                <a:solidFill>
                  <a:srgbClr val="F8095C"/>
                </a:solidFill>
                <a:latin typeface="Helvetica"/>
                <a:cs typeface="Segoe UI"/>
              </a:rPr>
              <a:t>, r</a:t>
            </a:r>
            <a:r>
              <a:rPr lang="en-US" sz="2300" b="0" err="1">
                <a:solidFill>
                  <a:srgbClr val="F8095C"/>
                </a:solidFill>
                <a:latin typeface="Helvetica"/>
                <a:cs typeface="Segoe UI"/>
              </a:rPr>
              <a:t>egia</a:t>
            </a:r>
            <a:r>
              <a:rPr lang="en-US" sz="2300" b="0">
                <a:solidFill>
                  <a:srgbClr val="F8095C"/>
                </a:solidFill>
                <a:latin typeface="Helvetica"/>
                <a:cs typeface="Segoe UI"/>
              </a:rPr>
              <a:t> </a:t>
            </a:r>
            <a:r>
              <a:rPr lang="en-US" sz="2300" b="0" err="1">
                <a:solidFill>
                  <a:srgbClr val="F8095C"/>
                </a:solidFill>
                <a:latin typeface="Helvetica"/>
                <a:cs typeface="Segoe UI"/>
              </a:rPr>
              <a:t>completa</a:t>
            </a:r>
            <a:endParaRPr lang="en-US" sz="2300" b="0" baseline="0">
              <a:solidFill>
                <a:srgbClr val="F8095C"/>
              </a:solidFill>
              <a:latin typeface="Helvetica"/>
              <a:cs typeface="Segoe UI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6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_DSC1463.JPG" descr="_DSC146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"/>
          <a:stretch>
            <a:fillRect/>
          </a:stretch>
        </p:blipFill>
        <p:spPr>
          <a:xfrm>
            <a:off x="-470951" y="-6664191"/>
            <a:ext cx="15635155" cy="23652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73" y="21600"/>
                </a:moveTo>
                <a:lnTo>
                  <a:pt x="21600" y="10171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4273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67" name="21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17</a:t>
            </a:r>
          </a:p>
        </p:txBody>
      </p:sp>
      <p:sp>
        <p:nvSpPr>
          <p:cNvPr id="368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0" name="FORGE E CAPSULE"/>
          <p:cNvSpPr txBox="1"/>
          <p:nvPr/>
        </p:nvSpPr>
        <p:spPr>
          <a:xfrm>
            <a:off x="667657" y="2763098"/>
            <a:ext cx="9056967" cy="4401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12200">
                <a:solidFill>
                  <a:srgbClr val="9716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FORGE </a:t>
            </a:r>
            <a:br>
              <a:rPr lang="it-IT"/>
            </a:br>
            <a:r>
              <a:t>E CAPSULE</a:t>
            </a:r>
          </a:p>
        </p:txBody>
      </p:sp>
      <p:sp>
        <p:nvSpPr>
          <p:cNvPr id="372" name="Sono le aree di Phyd Hub pensate specificamente per svolgere training…"/>
          <p:cNvSpPr txBox="1"/>
          <p:nvPr/>
        </p:nvSpPr>
        <p:spPr>
          <a:xfrm>
            <a:off x="15164204" y="5347227"/>
            <a:ext cx="5687269" cy="5600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Le Forge sono sale di dimensioni più ridotte progettate per ospitare riunioni, </a:t>
            </a:r>
            <a:r>
              <a:t>workshop</a:t>
            </a:r>
            <a:r>
              <a:rPr lang="it-IT"/>
              <a:t>, attività </a:t>
            </a:r>
            <a:r>
              <a:t>di </a:t>
            </a:r>
            <a:r>
              <a:rPr err="1"/>
              <a:t>formazione</a:t>
            </a:r>
            <a:r>
              <a:rPr lang="it-IT"/>
              <a:t> </a:t>
            </a:r>
            <a:r>
              <a:t>o </a:t>
            </a:r>
            <a:r>
              <a:rPr err="1"/>
              <a:t>semplici</a:t>
            </a:r>
            <a:r>
              <a:t> </a:t>
            </a:r>
            <a:r>
              <a:rPr err="1"/>
              <a:t>sessioni</a:t>
            </a:r>
            <a:r>
              <a:rPr lang="it-IT"/>
              <a:t> </a:t>
            </a:r>
            <a:r>
              <a:t>di </a:t>
            </a:r>
            <a:r>
              <a:rPr err="1"/>
              <a:t>lavoro</a:t>
            </a:r>
            <a:r>
              <a:t>. </a:t>
            </a:r>
            <a:endParaRPr lang="it-IT"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Lo spazio </a:t>
            </a:r>
            <a:r>
              <a:t>è </a:t>
            </a:r>
            <a:r>
              <a:rPr err="1"/>
              <a:t>modulabile</a:t>
            </a:r>
            <a:r>
              <a:t> in base alle</a:t>
            </a:r>
            <a:r>
              <a:rPr lang="it-IT"/>
              <a:t> proprie </a:t>
            </a:r>
            <a:r>
              <a:rPr err="1"/>
              <a:t>necessità</a:t>
            </a:r>
            <a:r>
              <a:t>.</a:t>
            </a:r>
            <a:endParaRPr lang="it-IT"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it-IT"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Le Capsule, insonorizzate e dotate di visori </a:t>
            </a:r>
            <a:r>
              <a:rPr lang="it-IT" err="1"/>
              <a:t>Oculus</a:t>
            </a:r>
            <a:r>
              <a:rPr lang="it-IT"/>
              <a:t>, sono dedicate all’esperienza della realtà aumentata. In alternativa, possono essere utilizzate per partecipare a videoconferenze. </a:t>
            </a:r>
            <a:endParaRPr/>
          </a:p>
        </p:txBody>
      </p:sp>
      <p:sp>
        <p:nvSpPr>
          <p:cNvPr id="373" name="PHYD HUB | FORGE E CAPSULE"/>
          <p:cNvSpPr txBox="1"/>
          <p:nvPr/>
        </p:nvSpPr>
        <p:spPr>
          <a:xfrm>
            <a:off x="583919" y="573319"/>
            <a:ext cx="5412843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FORGE E CAPSULE</a:t>
            </a: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F8D6228A-F165-3A8E-306D-199D6A593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_DSC1462.JPG" descr="_DSC146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132" y="-584279"/>
            <a:ext cx="24759780" cy="1650487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HYD HUB | FORGE E CAPSULE">
            <a:extLst>
              <a:ext uri="{FF2B5EF4-FFF2-40B4-BE49-F238E27FC236}">
                <a16:creationId xmlns:a16="http://schemas.microsoft.com/office/drawing/2014/main" id="{A970A76C-16EC-425E-9D27-2A6E0C03E158}"/>
              </a:ext>
            </a:extLst>
          </p:cNvPr>
          <p:cNvSpPr txBox="1"/>
          <p:nvPr/>
        </p:nvSpPr>
        <p:spPr>
          <a:xfrm>
            <a:off x="583919" y="573319"/>
            <a:ext cx="5412843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FORGE E CAPSULE</a:t>
            </a:r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B8BC61B7-88CF-45D2-B3AF-5011CA16C11F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18 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Quadrato">
            <a:extLst>
              <a:ext uri="{FF2B5EF4-FFF2-40B4-BE49-F238E27FC236}">
                <a16:creationId xmlns:a16="http://schemas.microsoft.com/office/drawing/2014/main" id="{7BACADB8-D9BC-48A7-BE39-EE10C9D7575B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87D52BEE-F71C-078B-75A6-8A29FB659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_DSC1468.JPG" descr="_DSC146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69" y="-1367855"/>
            <a:ext cx="24680032" cy="16451710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PHYD HUB | FORGE E CAPSULE"/>
          <p:cNvSpPr txBox="1"/>
          <p:nvPr/>
        </p:nvSpPr>
        <p:spPr>
          <a:xfrm>
            <a:off x="583919" y="570862"/>
            <a:ext cx="5178927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PHYD HUB | FORGE E CAPSULE</a:t>
            </a:r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31DC45C-AF8C-45A0-9D4D-989498B96B1D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19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Quadrato">
            <a:extLst>
              <a:ext uri="{FF2B5EF4-FFF2-40B4-BE49-F238E27FC236}">
                <a16:creationId xmlns:a16="http://schemas.microsoft.com/office/drawing/2014/main" id="{E251D74B-8768-4DE0-94EA-187722FCD02E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BD409250-D44C-18CA-C645-64D1021B1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chermata 2021-04-28 alle 16.13.32.png" descr="Schermata 2021-04-28 alle 16.13.32.png"/>
          <p:cNvPicPr>
            <a:picLocks noChangeAspect="1"/>
          </p:cNvPicPr>
          <p:nvPr/>
        </p:nvPicPr>
        <p:blipFill>
          <a:blip r:embed="rId2" cstate="email">
            <a:alphaModFix amt="29746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r="15926" b="2312"/>
          <a:stretch>
            <a:fillRect/>
          </a:stretch>
        </p:blipFill>
        <p:spPr>
          <a:xfrm>
            <a:off x="0" y="-1573689"/>
            <a:ext cx="24357744" cy="15910722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5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/>
          </a:p>
        </p:txBody>
      </p:sp>
      <p:sp>
        <p:nvSpPr>
          <p:cNvPr id="176" name="Phyd Hub…"/>
          <p:cNvSpPr txBox="1"/>
          <p:nvPr/>
        </p:nvSpPr>
        <p:spPr>
          <a:xfrm>
            <a:off x="1996670" y="3911600"/>
            <a:ext cx="16538967" cy="589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9500">
                <a:solidFill>
                  <a:srgbClr val="F8005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Phyd Hub</a:t>
            </a:r>
          </a:p>
          <a:p>
            <a:pPr algn="l" defTabSz="457200">
              <a:defRPr sz="9500">
                <a:solidFill>
                  <a:srgbClr val="F8005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Via </a:t>
            </a:r>
            <a:r>
              <a:rPr err="1"/>
              <a:t>Tortona</a:t>
            </a:r>
            <a:r>
              <a:t> 31</a:t>
            </a:r>
          </a:p>
          <a:p>
            <a:pPr algn="l" defTabSz="457200">
              <a:defRPr sz="9500">
                <a:solidFill>
                  <a:srgbClr val="F8005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Design </a:t>
            </a:r>
            <a:r>
              <a:rPr lang="it-IT"/>
              <a:t>&amp;</a:t>
            </a:r>
            <a:r>
              <a:t> Fashion District </a:t>
            </a:r>
          </a:p>
          <a:p>
            <a:pPr algn="l" defTabSz="457200">
              <a:defRPr sz="9500">
                <a:solidFill>
                  <a:srgbClr val="F8005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Milano</a:t>
            </a:r>
          </a:p>
        </p:txBody>
      </p:sp>
      <p:sp>
        <p:nvSpPr>
          <p:cNvPr id="177" name="Quadrato"/>
          <p:cNvSpPr/>
          <p:nvPr/>
        </p:nvSpPr>
        <p:spPr>
          <a:xfrm rot="18900000">
            <a:off x="8614223" y="11581379"/>
            <a:ext cx="390794" cy="390794"/>
          </a:xfrm>
          <a:prstGeom prst="rect">
            <a:avLst/>
          </a:prstGeom>
          <a:solidFill>
            <a:srgbClr val="F8005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78" name="Immagine" descr="Immagin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40" y="-2602396"/>
            <a:ext cx="15614715" cy="1662289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7">
            <a:extLst>
              <a:ext uri="{FF2B5EF4-FFF2-40B4-BE49-F238E27FC236}">
                <a16:creationId xmlns:a16="http://schemas.microsoft.com/office/drawing/2014/main" id="{1672DFE3-67F5-4464-AFD6-69613B7651E5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/>
              <a:t>2</a:t>
            </a:r>
            <a:r>
              <a:t> </a:t>
            </a:r>
          </a:p>
        </p:txBody>
      </p:sp>
      <p:sp>
        <p:nvSpPr>
          <p:cNvPr id="9" name="Quadrato">
            <a:extLst>
              <a:ext uri="{FF2B5EF4-FFF2-40B4-BE49-F238E27FC236}">
                <a16:creationId xmlns:a16="http://schemas.microsoft.com/office/drawing/2014/main" id="{6AFB8938-066A-4B35-A2D2-37E2AC0F68A4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809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" name="Immagine 3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F1B8D532-2BAC-069D-48B0-2120F1A7D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Forma"/>
          <p:cNvSpPr/>
          <p:nvPr/>
        </p:nvSpPr>
        <p:spPr>
          <a:xfrm rot="10800000">
            <a:off x="12586836" y="-11250442"/>
            <a:ext cx="3476094" cy="23524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3" name="Forma"/>
          <p:cNvSpPr/>
          <p:nvPr/>
        </p:nvSpPr>
        <p:spPr>
          <a:xfrm rot="10800000">
            <a:off x="16526321" y="-15141591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4" name="Forma"/>
          <p:cNvSpPr/>
          <p:nvPr/>
        </p:nvSpPr>
        <p:spPr>
          <a:xfrm rot="10800000">
            <a:off x="16526321" y="5740100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5" name="Forma"/>
          <p:cNvSpPr/>
          <p:nvPr/>
        </p:nvSpPr>
        <p:spPr>
          <a:xfrm rot="10800000">
            <a:off x="12586836" y="951040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6" name="Forma"/>
          <p:cNvSpPr/>
          <p:nvPr/>
        </p:nvSpPr>
        <p:spPr>
          <a:xfrm rot="10800000">
            <a:off x="20465808" y="-11250442"/>
            <a:ext cx="3476094" cy="23524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7" name="Forma"/>
          <p:cNvSpPr/>
          <p:nvPr/>
        </p:nvSpPr>
        <p:spPr>
          <a:xfrm rot="10800000">
            <a:off x="20465808" y="951040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8" name="Forma"/>
          <p:cNvSpPr/>
          <p:nvPr/>
        </p:nvSpPr>
        <p:spPr>
          <a:xfrm>
            <a:off x="8321070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9" name="Forma"/>
          <p:cNvSpPr/>
          <p:nvPr/>
        </p:nvSpPr>
        <p:spPr>
          <a:xfrm>
            <a:off x="4381585" y="5285057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0" name="Forma"/>
          <p:cNvSpPr/>
          <p:nvPr/>
        </p:nvSpPr>
        <p:spPr>
          <a:xfrm>
            <a:off x="4381585" y="-1559663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1" name="Forma"/>
          <p:cNvSpPr/>
          <p:nvPr/>
        </p:nvSpPr>
        <p:spPr>
          <a:xfrm>
            <a:off x="8321070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2" name="Forma"/>
          <p:cNvSpPr/>
          <p:nvPr/>
        </p:nvSpPr>
        <p:spPr>
          <a:xfrm>
            <a:off x="442098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3" name="Forma"/>
          <p:cNvSpPr/>
          <p:nvPr/>
        </p:nvSpPr>
        <p:spPr>
          <a:xfrm>
            <a:off x="442098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4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95" name="_DSC1520.JPG" descr="_DSC15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34"/>
          <a:stretch>
            <a:fillRect/>
          </a:stretch>
        </p:blipFill>
        <p:spPr>
          <a:xfrm>
            <a:off x="-2135458" y="6985611"/>
            <a:ext cx="5168590" cy="4903392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23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20</a:t>
            </a:r>
            <a:endParaRPr dirty="0"/>
          </a:p>
        </p:txBody>
      </p:sp>
      <p:sp>
        <p:nvSpPr>
          <p:cNvPr id="399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809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0" name="PHYD HUB | FORGE E CAPSULE"/>
          <p:cNvSpPr txBox="1"/>
          <p:nvPr/>
        </p:nvSpPr>
        <p:spPr>
          <a:xfrm>
            <a:off x="583919" y="571579"/>
            <a:ext cx="5412843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FORGE E CAPSULE</a:t>
            </a:r>
          </a:p>
        </p:txBody>
      </p:sp>
      <p:pic>
        <p:nvPicPr>
          <p:cNvPr id="401" name="_DSC1432.JPG" descr="_DSC143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t="4173" r="10130" b="16087"/>
          <a:stretch>
            <a:fillRect/>
          </a:stretch>
        </p:blipFill>
        <p:spPr>
          <a:xfrm>
            <a:off x="19211381" y="6020198"/>
            <a:ext cx="7374593" cy="4915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_DSC1431.JPG" descr="_DSC143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3" t="21043" r="12423" b="3803"/>
          <a:stretch>
            <a:fillRect/>
          </a:stretch>
        </p:blipFill>
        <p:spPr>
          <a:xfrm>
            <a:off x="-231116" y="6981592"/>
            <a:ext cx="3264108" cy="489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_DSC1448.JPG" descr="_DSC144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14625" r="11617" b="10216"/>
          <a:stretch>
            <a:fillRect/>
          </a:stretch>
        </p:blipFill>
        <p:spPr>
          <a:xfrm>
            <a:off x="4991519" y="4592334"/>
            <a:ext cx="12270185" cy="7726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_DSC1434.JPG" descr="_DSC143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2541" r="2541" b="2541"/>
          <a:stretch>
            <a:fillRect/>
          </a:stretch>
        </p:blipFill>
        <p:spPr>
          <a:xfrm>
            <a:off x="2687433" y="1183805"/>
            <a:ext cx="7442522" cy="4961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_DSC1440.JPG" descr="_DSC1440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t="13213" r="7196" b="27497"/>
          <a:stretch>
            <a:fillRect/>
          </a:stretch>
        </p:blipFill>
        <p:spPr>
          <a:xfrm>
            <a:off x="14054768" y="-186044"/>
            <a:ext cx="7374732" cy="3405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CB6B8953-C8E7-DD4A-F991-232EE0FF4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_DSC1409.JPG" descr="_DSC140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" y="-1392068"/>
            <a:ext cx="24752679" cy="1650013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HYD HUB | FORGE E CAPSULE">
            <a:extLst>
              <a:ext uri="{FF2B5EF4-FFF2-40B4-BE49-F238E27FC236}">
                <a16:creationId xmlns:a16="http://schemas.microsoft.com/office/drawing/2014/main" id="{DAAFFA1E-0105-4128-A330-7DE617210DC7}"/>
              </a:ext>
            </a:extLst>
          </p:cNvPr>
          <p:cNvSpPr txBox="1"/>
          <p:nvPr/>
        </p:nvSpPr>
        <p:spPr>
          <a:xfrm>
            <a:off x="583919" y="573319"/>
            <a:ext cx="5412843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FORGE E CAPSULE</a:t>
            </a:r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23A28DDC-5027-44C0-89A9-A07F9B89BDC9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21 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Quadrato">
            <a:extLst>
              <a:ext uri="{FF2B5EF4-FFF2-40B4-BE49-F238E27FC236}">
                <a16:creationId xmlns:a16="http://schemas.microsoft.com/office/drawing/2014/main" id="{4DA7774B-1CDB-46A5-AD06-386EFA4B6643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50B6C27-6767-C6BC-7A4C-C4B42C381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_DSC1283.JPG" descr="_DSC128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"/>
          <a:stretch>
            <a:fillRect/>
          </a:stretch>
        </p:blipFill>
        <p:spPr>
          <a:xfrm>
            <a:off x="-143008" y="-1328448"/>
            <a:ext cx="24669863" cy="155965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HYD HUB | FORGE E CAPSULE">
            <a:extLst>
              <a:ext uri="{FF2B5EF4-FFF2-40B4-BE49-F238E27FC236}">
                <a16:creationId xmlns:a16="http://schemas.microsoft.com/office/drawing/2014/main" id="{8332A0F7-9A0E-4C7D-BDC8-15B4AAFC92FA}"/>
              </a:ext>
            </a:extLst>
          </p:cNvPr>
          <p:cNvSpPr txBox="1"/>
          <p:nvPr/>
        </p:nvSpPr>
        <p:spPr>
          <a:xfrm>
            <a:off x="583919" y="573319"/>
            <a:ext cx="5412843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FORGE E CAPSULE</a:t>
            </a:r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1459EE30-4158-4DB2-BDF9-1856852768C4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22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Quadrato">
            <a:extLst>
              <a:ext uri="{FF2B5EF4-FFF2-40B4-BE49-F238E27FC236}">
                <a16:creationId xmlns:a16="http://schemas.microsoft.com/office/drawing/2014/main" id="{65DBB820-190C-483D-95E5-41E8D3934CCC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6BAC8E62-9FB4-A598-23FE-EEA1B6AD6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0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Forma"/>
          <p:cNvSpPr/>
          <p:nvPr/>
        </p:nvSpPr>
        <p:spPr>
          <a:xfrm>
            <a:off x="8321070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2" name="Forma"/>
          <p:cNvSpPr/>
          <p:nvPr/>
        </p:nvSpPr>
        <p:spPr>
          <a:xfrm>
            <a:off x="4381585" y="5285057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3" name="Forma"/>
          <p:cNvSpPr/>
          <p:nvPr/>
        </p:nvSpPr>
        <p:spPr>
          <a:xfrm>
            <a:off x="4381585" y="-1559663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4" name="Forma"/>
          <p:cNvSpPr/>
          <p:nvPr/>
        </p:nvSpPr>
        <p:spPr>
          <a:xfrm>
            <a:off x="8321070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5" name="Forma"/>
          <p:cNvSpPr/>
          <p:nvPr/>
        </p:nvSpPr>
        <p:spPr>
          <a:xfrm>
            <a:off x="442098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6" name="Forma"/>
          <p:cNvSpPr/>
          <p:nvPr/>
        </p:nvSpPr>
        <p:spPr>
          <a:xfrm>
            <a:off x="442098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433" name="Gruppo"/>
          <p:cNvGrpSpPr/>
          <p:nvPr/>
        </p:nvGrpSpPr>
        <p:grpSpPr>
          <a:xfrm rot="10800000">
            <a:off x="12586836" y="-15141591"/>
            <a:ext cx="11355066" cy="48176555"/>
            <a:chOff x="0" y="0"/>
            <a:chExt cx="11355064" cy="48176553"/>
          </a:xfrm>
        </p:grpSpPr>
        <p:sp>
          <p:nvSpPr>
            <p:cNvPr id="427" name="Forma"/>
            <p:cNvSpPr/>
            <p:nvPr/>
          </p:nvSpPr>
          <p:spPr>
            <a:xfrm>
              <a:off x="7878971" y="20760847"/>
              <a:ext cx="3476094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8" name="Forma"/>
            <p:cNvSpPr/>
            <p:nvPr/>
          </p:nvSpPr>
          <p:spPr>
            <a:xfrm>
              <a:off x="3939486" y="24651996"/>
              <a:ext cx="3476094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9" name="Forma"/>
            <p:cNvSpPr/>
            <p:nvPr/>
          </p:nvSpPr>
          <p:spPr>
            <a:xfrm>
              <a:off x="3939486" y="3770304"/>
              <a:ext cx="3476094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0" name="Forma"/>
            <p:cNvSpPr/>
            <p:nvPr/>
          </p:nvSpPr>
          <p:spPr>
            <a:xfrm>
              <a:off x="7878971" y="0"/>
              <a:ext cx="3476094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1" name="Forma"/>
            <p:cNvSpPr/>
            <p:nvPr/>
          </p:nvSpPr>
          <p:spPr>
            <a:xfrm>
              <a:off x="0" y="20760847"/>
              <a:ext cx="3476093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2" name="Forma"/>
            <p:cNvSpPr/>
            <p:nvPr/>
          </p:nvSpPr>
          <p:spPr>
            <a:xfrm>
              <a:off x="0" y="0"/>
              <a:ext cx="3476093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434" name="26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23</a:t>
            </a:r>
          </a:p>
        </p:txBody>
      </p:sp>
      <p:sp>
        <p:nvSpPr>
          <p:cNvPr id="435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38" name="_DSC1283.JPG" descr="_DSC128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"/>
          <a:stretch>
            <a:fillRect/>
          </a:stretch>
        </p:blipFill>
        <p:spPr>
          <a:xfrm>
            <a:off x="4991518" y="4570253"/>
            <a:ext cx="12270129" cy="7757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_DSC1270.JPG" descr="_DSC127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0"/>
          <a:stretch>
            <a:fillRect/>
          </a:stretch>
        </p:blipFill>
        <p:spPr>
          <a:xfrm>
            <a:off x="14010366" y="-789190"/>
            <a:ext cx="7418785" cy="3995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_DSC1297.JPG" descr="_DSC129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t="6734" r="19557" b="6734"/>
          <a:stretch>
            <a:fillRect/>
          </a:stretch>
        </p:blipFill>
        <p:spPr>
          <a:xfrm>
            <a:off x="-2195928" y="6956986"/>
            <a:ext cx="5220113" cy="4945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_DSC1627.JPG" descr="_DSC162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r="29201"/>
          <a:stretch>
            <a:fillRect/>
          </a:stretch>
        </p:blipFill>
        <p:spPr>
          <a:xfrm>
            <a:off x="19229052" y="6044804"/>
            <a:ext cx="5180286" cy="4896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_DSC1289.JPG" descr="_DSC1289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3934" r="3934" b="8733"/>
          <a:stretch>
            <a:fillRect/>
          </a:stretch>
        </p:blipFill>
        <p:spPr>
          <a:xfrm>
            <a:off x="4991518" y="4564659"/>
            <a:ext cx="12270186" cy="7755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_DSC1185.JPG" descr="_DSC118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0"/>
          <a:stretch>
            <a:fillRect/>
          </a:stretch>
        </p:blipFill>
        <p:spPr>
          <a:xfrm>
            <a:off x="4991518" y="4563614"/>
            <a:ext cx="12270186" cy="7758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_DSC1297.JPG" descr="_DSC1297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2" t="18896" r="4447" b="34569"/>
          <a:stretch>
            <a:fillRect/>
          </a:stretch>
        </p:blipFill>
        <p:spPr>
          <a:xfrm>
            <a:off x="4990076" y="4592093"/>
            <a:ext cx="12271643" cy="7713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_DSC1177.JPG" descr="_DSC1177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t="28881" r="13854" b="35631"/>
          <a:stretch>
            <a:fillRect/>
          </a:stretch>
        </p:blipFill>
        <p:spPr>
          <a:xfrm>
            <a:off x="4991373" y="4555488"/>
            <a:ext cx="12270477" cy="7753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_DSC1648.JPG" descr="_DSC1648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08" y="1172256"/>
            <a:ext cx="7477171" cy="4984282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PHYD HUB | FORGE E CAPSULE">
            <a:extLst>
              <a:ext uri="{FF2B5EF4-FFF2-40B4-BE49-F238E27FC236}">
                <a16:creationId xmlns:a16="http://schemas.microsoft.com/office/drawing/2014/main" id="{E59718C0-4F30-475B-97AB-61141CF5BFAB}"/>
              </a:ext>
            </a:extLst>
          </p:cNvPr>
          <p:cNvSpPr txBox="1"/>
          <p:nvPr/>
        </p:nvSpPr>
        <p:spPr>
          <a:xfrm>
            <a:off x="583919" y="573319"/>
            <a:ext cx="5412843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FORGE E CAPSULE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Immagine" descr="Immagine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9" t="5720" r="7593" b="17298"/>
          <a:stretch/>
        </p:blipFill>
        <p:spPr>
          <a:xfrm>
            <a:off x="8524530" y="-210285"/>
            <a:ext cx="16525776" cy="13926285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Forma"/>
          <p:cNvSpPr/>
          <p:nvPr/>
        </p:nvSpPr>
        <p:spPr>
          <a:xfrm rot="10800000">
            <a:off x="8524532" y="-15448059"/>
            <a:ext cx="18144794" cy="12279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62" name="Dimensione: 40 mq…"/>
          <p:cNvSpPr txBox="1"/>
          <p:nvPr/>
        </p:nvSpPr>
        <p:spPr>
          <a:xfrm>
            <a:off x="815779" y="3186112"/>
            <a:ext cx="7461947" cy="8558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u="sng"/>
              <a:t>Dimensioni: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Full Forge: 40 mq | </a:t>
            </a:r>
            <a:r>
              <a:rPr lang="it-IT" err="1"/>
              <a:t>Main</a:t>
            </a:r>
            <a:r>
              <a:rPr lang="it-IT"/>
              <a:t> Forge 25 mq | Light Forge 15 mq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it-IT"/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u="sng"/>
              <a:t>Dotazione </a:t>
            </a:r>
            <a:r>
              <a:rPr lang="it-IT" u="sng" err="1"/>
              <a:t>Main</a:t>
            </a:r>
            <a:r>
              <a:rPr lang="it-IT" u="sng"/>
              <a:t> Forge: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N. 2 schermi touch 65’’, n. 2 </a:t>
            </a:r>
            <a:r>
              <a:rPr lang="it-IT" err="1"/>
              <a:t>soundbar</a:t>
            </a:r>
            <a:r>
              <a:rPr lang="it-IT"/>
              <a:t> </a:t>
            </a:r>
            <a:r>
              <a:rPr lang="it-IT" err="1"/>
              <a:t>Polycon</a:t>
            </a:r>
            <a:r>
              <a:rPr lang="it-IT"/>
              <a:t> Studio, </a:t>
            </a:r>
            <a:br>
              <a:rPr lang="it-IT"/>
            </a:br>
            <a:r>
              <a:rPr lang="it-IT"/>
              <a:t>n. 2 Barco cx30 wireless sharing system, n. 2 computer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it-IT"/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u="sng"/>
              <a:t>Dotazione Light Forge: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N. 1 schermo touch 65’’, n. 1 </a:t>
            </a:r>
            <a:r>
              <a:rPr lang="it-IT" err="1"/>
              <a:t>soundbar</a:t>
            </a:r>
            <a:r>
              <a:rPr lang="it-IT"/>
              <a:t> </a:t>
            </a:r>
            <a:r>
              <a:rPr lang="it-IT" err="1"/>
              <a:t>Polycon</a:t>
            </a:r>
            <a:r>
              <a:rPr lang="it-IT"/>
              <a:t> Studio, </a:t>
            </a:r>
            <a:br>
              <a:rPr lang="it-IT"/>
            </a:br>
            <a:r>
              <a:rPr lang="it-IT"/>
              <a:t>n. 1 Barco cx30 wireless sharing system. n. 1 computer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it-IT"/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/>
              <a:t>Servizi </a:t>
            </a:r>
            <a:r>
              <a:rPr u="sng" err="1"/>
              <a:t>inclusi</a:t>
            </a:r>
            <a:r>
              <a:rPr u="sng"/>
              <a:t>:</a:t>
            </a:r>
            <a:r>
              <a:rPr lang="it-IT" u="sng"/>
              <a:t> </a:t>
            </a:r>
            <a:endParaRPr u="sng"/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Wi-fi, energia elettrica, presidio di pulizia </a:t>
            </a:r>
            <a:r>
              <a:rPr lang="it-IT" err="1"/>
              <a:t>lun-ven</a:t>
            </a:r>
            <a:r>
              <a:rPr lang="it-IT"/>
              <a:t>, condizionamento/riscaldamento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/>
              <a:t>Servizi extra: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Assistenza tecnica, presidio di pulizia </a:t>
            </a:r>
            <a:r>
              <a:rPr lang="it-IT" err="1"/>
              <a:t>sab-dom</a:t>
            </a:r>
            <a:r>
              <a:rPr lang="it-IT"/>
              <a:t>, catering, tecniche extra, stampa materiali, hostess/steward e quanto non specificato</a:t>
            </a:r>
          </a:p>
        </p:txBody>
      </p:sp>
      <p:sp>
        <p:nvSpPr>
          <p:cNvPr id="464" name="Triangolo"/>
          <p:cNvSpPr/>
          <p:nvPr/>
        </p:nvSpPr>
        <p:spPr>
          <a:xfrm rot="5240645">
            <a:off x="8184753" y="-248018"/>
            <a:ext cx="3299715" cy="3593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65" name="Triangolo"/>
          <p:cNvSpPr/>
          <p:nvPr/>
        </p:nvSpPr>
        <p:spPr>
          <a:xfrm rot="5240645">
            <a:off x="8184753" y="-248018"/>
            <a:ext cx="3299715" cy="3593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PHYD HUB | FORGE E CAPSULE">
            <a:extLst>
              <a:ext uri="{FF2B5EF4-FFF2-40B4-BE49-F238E27FC236}">
                <a16:creationId xmlns:a16="http://schemas.microsoft.com/office/drawing/2014/main" id="{066205FB-9BC1-4F90-B85A-8336AF580C15}"/>
              </a:ext>
            </a:extLst>
          </p:cNvPr>
          <p:cNvSpPr txBox="1"/>
          <p:nvPr/>
        </p:nvSpPr>
        <p:spPr>
          <a:xfrm>
            <a:off x="583919" y="571579"/>
            <a:ext cx="5412843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FORGE E CAPSULE</a:t>
            </a:r>
          </a:p>
        </p:txBody>
      </p:sp>
      <p:sp>
        <p:nvSpPr>
          <p:cNvPr id="14" name="PHYD HUB | FORGE E CAPSULE">
            <a:extLst>
              <a:ext uri="{FF2B5EF4-FFF2-40B4-BE49-F238E27FC236}">
                <a16:creationId xmlns:a16="http://schemas.microsoft.com/office/drawing/2014/main" id="{0BCA1CD9-CB0B-4B1D-9C86-81B36B60ECEF}"/>
              </a:ext>
            </a:extLst>
          </p:cNvPr>
          <p:cNvSpPr txBox="1"/>
          <p:nvPr/>
        </p:nvSpPr>
        <p:spPr>
          <a:xfrm>
            <a:off x="815779" y="2142194"/>
            <a:ext cx="5412843" cy="706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00"/>
              <a:t>FORGE</a:t>
            </a:r>
          </a:p>
        </p:txBody>
      </p:sp>
      <p:sp>
        <p:nvSpPr>
          <p:cNvPr id="459" name="28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24</a:t>
            </a:r>
            <a:endParaRPr dirty="0"/>
          </a:p>
        </p:txBody>
      </p:sp>
      <p:sp>
        <p:nvSpPr>
          <p:cNvPr id="460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809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98DF0F5B-96CD-F7DE-3CBC-4C86F17F3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Immagine" descr="Immagin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6"/>
          <a:stretch>
            <a:fillRect/>
          </a:stretch>
        </p:blipFill>
        <p:spPr>
          <a:xfrm>
            <a:off x="8524531" y="-490551"/>
            <a:ext cx="17832412" cy="15779780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Forma"/>
          <p:cNvSpPr/>
          <p:nvPr/>
        </p:nvSpPr>
        <p:spPr>
          <a:xfrm rot="10800000">
            <a:off x="8524532" y="-15448059"/>
            <a:ext cx="18144794" cy="12279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9" name="Triangolo"/>
          <p:cNvSpPr/>
          <p:nvPr/>
        </p:nvSpPr>
        <p:spPr>
          <a:xfrm rot="5240645">
            <a:off x="8184753" y="-248018"/>
            <a:ext cx="3299715" cy="3593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80" name="Triangolo"/>
          <p:cNvSpPr/>
          <p:nvPr/>
        </p:nvSpPr>
        <p:spPr>
          <a:xfrm rot="5240645">
            <a:off x="8184753" y="-248018"/>
            <a:ext cx="3299715" cy="3593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82" name="Schermo touch 40” a parete…"/>
          <p:cNvSpPr txBox="1"/>
          <p:nvPr/>
        </p:nvSpPr>
        <p:spPr>
          <a:xfrm>
            <a:off x="800728" y="3216202"/>
            <a:ext cx="5465429" cy="3036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u="sng"/>
              <a:t>Capienza massima: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1 pax per Capsule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it-IT"/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u="sng"/>
              <a:t>Dotazione: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Schermo touch 40’’, visore </a:t>
            </a:r>
            <a:r>
              <a:rPr lang="it-IT" err="1"/>
              <a:t>virtual</a:t>
            </a:r>
            <a:r>
              <a:rPr lang="it-IT"/>
              <a:t> reality </a:t>
            </a:r>
            <a:r>
              <a:rPr lang="it-IT" err="1"/>
              <a:t>Oculus</a:t>
            </a:r>
            <a:r>
              <a:rPr lang="it-IT"/>
              <a:t>, </a:t>
            </a:r>
            <a:r>
              <a:rPr lang="it-IT" err="1"/>
              <a:t>speakerphone</a:t>
            </a:r>
            <a:r>
              <a:rPr lang="it-IT"/>
              <a:t>, computer con camera esterna</a:t>
            </a:r>
          </a:p>
        </p:txBody>
      </p:sp>
      <p:sp>
        <p:nvSpPr>
          <p:cNvPr id="13" name="PHYD HUB | FORGE E CAPSULE">
            <a:extLst>
              <a:ext uri="{FF2B5EF4-FFF2-40B4-BE49-F238E27FC236}">
                <a16:creationId xmlns:a16="http://schemas.microsoft.com/office/drawing/2014/main" id="{5AA00C1B-7ADE-44B1-B0D8-214E88DF4625}"/>
              </a:ext>
            </a:extLst>
          </p:cNvPr>
          <p:cNvSpPr txBox="1"/>
          <p:nvPr/>
        </p:nvSpPr>
        <p:spPr>
          <a:xfrm>
            <a:off x="583919" y="571579"/>
            <a:ext cx="5412843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FORGE E CAPSULE</a:t>
            </a:r>
          </a:p>
        </p:txBody>
      </p:sp>
      <p:sp>
        <p:nvSpPr>
          <p:cNvPr id="14" name="PHYD HUB | FORGE E CAPSULE">
            <a:extLst>
              <a:ext uri="{FF2B5EF4-FFF2-40B4-BE49-F238E27FC236}">
                <a16:creationId xmlns:a16="http://schemas.microsoft.com/office/drawing/2014/main" id="{D30B4005-E484-4804-B206-EF7452E4DD8F}"/>
              </a:ext>
            </a:extLst>
          </p:cNvPr>
          <p:cNvSpPr txBox="1"/>
          <p:nvPr/>
        </p:nvSpPr>
        <p:spPr>
          <a:xfrm>
            <a:off x="815779" y="2142194"/>
            <a:ext cx="5412843" cy="706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sz="3600"/>
              <a:t>CAPSULE</a:t>
            </a:r>
            <a:endParaRPr sz="3600"/>
          </a:p>
        </p:txBody>
      </p:sp>
      <p:sp>
        <p:nvSpPr>
          <p:cNvPr id="476" name="29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25</a:t>
            </a:r>
            <a:endParaRPr dirty="0"/>
          </a:p>
        </p:txBody>
      </p:sp>
      <p:sp>
        <p:nvSpPr>
          <p:cNvPr id="477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809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C69E0BA1-2A1A-3DE3-81B6-B428DE147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A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_DSC1511.JPG" descr="_DSC151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r="16077" b="1"/>
          <a:stretch>
            <a:fillRect/>
          </a:stretch>
        </p:blipFill>
        <p:spPr>
          <a:xfrm>
            <a:off x="-3728238" y="-1510371"/>
            <a:ext cx="18892442" cy="15222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014" y="21600"/>
                </a:moveTo>
                <a:lnTo>
                  <a:pt x="21600" y="8490"/>
                </a:lnTo>
                <a:lnTo>
                  <a:pt x="21600" y="0"/>
                </a:lnTo>
                <a:lnTo>
                  <a:pt x="0" y="0"/>
                </a:lnTo>
                <a:cubicBezTo>
                  <a:pt x="0" y="7200"/>
                  <a:pt x="0" y="14400"/>
                  <a:pt x="0" y="21600"/>
                </a:cubicBezTo>
                <a:lnTo>
                  <a:pt x="11014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89" name="30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26</a:t>
            </a:r>
            <a:endParaRPr dirty="0"/>
          </a:p>
        </p:txBody>
      </p:sp>
      <p:sp>
        <p:nvSpPr>
          <p:cNvPr id="490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92" name="PATIO"/>
          <p:cNvSpPr txBox="1"/>
          <p:nvPr/>
        </p:nvSpPr>
        <p:spPr>
          <a:xfrm>
            <a:off x="667657" y="2668083"/>
            <a:ext cx="4882747" cy="214840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12200">
                <a:solidFill>
                  <a:srgbClr val="153AF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395A9D"/>
                </a:solidFill>
              </a:rPr>
              <a:t>PATIO</a:t>
            </a:r>
          </a:p>
        </p:txBody>
      </p:sp>
      <p:sp>
        <p:nvSpPr>
          <p:cNvPr id="494" name="E’ lo spazio situato al piano superiore di Phyd Hub.…"/>
          <p:cNvSpPr txBox="1"/>
          <p:nvPr/>
        </p:nvSpPr>
        <p:spPr>
          <a:xfrm>
            <a:off x="15164204" y="5775568"/>
            <a:ext cx="5687268" cy="5138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È </a:t>
            </a:r>
            <a:r>
              <a:t>l</a:t>
            </a:r>
            <a:r>
              <a:rPr lang="it-IT"/>
              <a:t>a sala lounge </a:t>
            </a:r>
            <a:r>
              <a:rPr err="1"/>
              <a:t>situat</a:t>
            </a:r>
            <a:r>
              <a:rPr lang="it-IT"/>
              <a:t>a</a:t>
            </a:r>
            <a:r>
              <a:t> al piano </a:t>
            </a:r>
            <a:r>
              <a:rPr err="1"/>
              <a:t>superiore</a:t>
            </a:r>
            <a:r>
              <a:t> di Phyd Hub</a:t>
            </a:r>
            <a:r>
              <a:rPr lang="it-IT"/>
              <a:t>, </a:t>
            </a:r>
            <a:r>
              <a:rPr err="1"/>
              <a:t>concepit</a:t>
            </a:r>
            <a:r>
              <a:rPr lang="it-IT"/>
              <a:t>a</a:t>
            </a:r>
            <a:r>
              <a:t> per </a:t>
            </a:r>
            <a:r>
              <a:rPr err="1"/>
              <a:t>accogliere</a:t>
            </a:r>
            <a:r>
              <a:t> </a:t>
            </a:r>
            <a:r>
              <a:rPr lang="it-IT"/>
              <a:t>meeting</a:t>
            </a:r>
            <a:r>
              <a:t>,</a:t>
            </a:r>
            <a:r>
              <a:rPr lang="it-IT"/>
              <a:t> </a:t>
            </a:r>
            <a:r>
              <a:rPr err="1"/>
              <a:t>presentazioni</a:t>
            </a:r>
            <a:r>
              <a:rPr lang="it-IT"/>
              <a:t>,</a:t>
            </a:r>
            <a:r>
              <a:t> </a:t>
            </a:r>
            <a:r>
              <a:rPr err="1"/>
              <a:t>conferenze</a:t>
            </a:r>
            <a:r>
              <a:t> </a:t>
            </a:r>
            <a:r>
              <a:rPr err="1"/>
              <a:t>stampa</a:t>
            </a:r>
            <a:r>
              <a:rPr lang="it-IT"/>
              <a:t> </a:t>
            </a:r>
            <a:r>
              <a:t>e </a:t>
            </a:r>
            <a:r>
              <a:rPr err="1"/>
              <a:t>sessioni</a:t>
            </a:r>
            <a:r>
              <a:t> di </a:t>
            </a:r>
            <a:r>
              <a:rPr err="1"/>
              <a:t>lavoro</a:t>
            </a:r>
            <a:r>
              <a:rPr lang="it-IT"/>
              <a:t> </a:t>
            </a:r>
            <a:r>
              <a:rPr err="1"/>
              <a:t>che</a:t>
            </a:r>
            <a:r>
              <a:t> </a:t>
            </a:r>
            <a:r>
              <a:rPr err="1"/>
              <a:t>prevedono</a:t>
            </a:r>
            <a:r>
              <a:t> il </a:t>
            </a:r>
            <a:r>
              <a:rPr err="1"/>
              <a:t>coinvolgimento</a:t>
            </a:r>
            <a:r>
              <a:rPr lang="it-IT"/>
              <a:t> </a:t>
            </a:r>
            <a:r>
              <a:t>di team </a:t>
            </a:r>
            <a:r>
              <a:rPr err="1"/>
              <a:t>allargati</a:t>
            </a:r>
            <a:r>
              <a:t>.</a:t>
            </a:r>
            <a:r>
              <a:rPr lang="it-IT"/>
              <a:t> </a:t>
            </a:r>
            <a:endParaRPr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Dispone di </a:t>
            </a:r>
            <a:r>
              <a:t>una coffee station ed è servito da </a:t>
            </a:r>
            <a:r>
              <a:rPr err="1"/>
              <a:t>una</a:t>
            </a:r>
            <a:r>
              <a:t> cucina dedicata.</a:t>
            </a:r>
            <a:r>
              <a:rPr lang="it-IT"/>
              <a:t> </a:t>
            </a:r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it-IT"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Ha </a:t>
            </a:r>
            <a:r>
              <a:rPr err="1"/>
              <a:t>una</a:t>
            </a:r>
            <a:r>
              <a:t> </a:t>
            </a:r>
            <a:r>
              <a:rPr err="1"/>
              <a:t>superficie</a:t>
            </a:r>
            <a:r>
              <a:t> di 140mq.</a:t>
            </a:r>
            <a:r>
              <a:rPr lang="it-IT"/>
              <a:t> </a:t>
            </a:r>
          </a:p>
        </p:txBody>
      </p:sp>
      <p:sp>
        <p:nvSpPr>
          <p:cNvPr id="495" name="PHYD HUB | PATIO"/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PATIO</a:t>
            </a: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16A1A4C3-604C-53DB-3C6E-30DF0B31E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_DSC1503.JPG" descr="_DSC150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84" y="-2305119"/>
            <a:ext cx="24617168" cy="16409806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PHYD | DIGITAL BROCHURE"/>
          <p:cNvSpPr txBox="1"/>
          <p:nvPr/>
        </p:nvSpPr>
        <p:spPr>
          <a:xfrm>
            <a:off x="583920" y="12760118"/>
            <a:ext cx="4372544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PHYD HUB | PATIO">
            <a:extLst>
              <a:ext uri="{FF2B5EF4-FFF2-40B4-BE49-F238E27FC236}">
                <a16:creationId xmlns:a16="http://schemas.microsoft.com/office/drawing/2014/main" id="{55F5221A-720B-4A36-9E61-C9AE5161BBE6}"/>
              </a:ext>
            </a:extLst>
          </p:cNvPr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PATIO</a:t>
            </a:r>
          </a:p>
        </p:txBody>
      </p:sp>
      <p:sp>
        <p:nvSpPr>
          <p:cNvPr id="8" name="7">
            <a:extLst>
              <a:ext uri="{FF2B5EF4-FFF2-40B4-BE49-F238E27FC236}">
                <a16:creationId xmlns:a16="http://schemas.microsoft.com/office/drawing/2014/main" id="{CC65B4F8-FB71-49CE-9371-93F72F98961B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27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" name="Quadrato">
            <a:extLst>
              <a:ext uri="{FF2B5EF4-FFF2-40B4-BE49-F238E27FC236}">
                <a16:creationId xmlns:a16="http://schemas.microsoft.com/office/drawing/2014/main" id="{0FA40D11-AD46-4D6A-8174-967D05470AB5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C1769C5-5851-CD21-F231-C6190BF76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_DSC1505.JPG" descr="_DSC150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99" y="-1514694"/>
            <a:ext cx="24505598" cy="16335432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PHYD | DIGITAL BROCHURE"/>
          <p:cNvSpPr txBox="1"/>
          <p:nvPr/>
        </p:nvSpPr>
        <p:spPr>
          <a:xfrm>
            <a:off x="583920" y="12760118"/>
            <a:ext cx="4372544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PHYD HUB | PATIO">
            <a:extLst>
              <a:ext uri="{FF2B5EF4-FFF2-40B4-BE49-F238E27FC236}">
                <a16:creationId xmlns:a16="http://schemas.microsoft.com/office/drawing/2014/main" id="{294E54FF-7F69-4C56-870D-C691F1647D3B}"/>
              </a:ext>
            </a:extLst>
          </p:cNvPr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PATIO</a:t>
            </a:r>
          </a:p>
        </p:txBody>
      </p:sp>
      <p:sp>
        <p:nvSpPr>
          <p:cNvPr id="8" name="7">
            <a:extLst>
              <a:ext uri="{FF2B5EF4-FFF2-40B4-BE49-F238E27FC236}">
                <a16:creationId xmlns:a16="http://schemas.microsoft.com/office/drawing/2014/main" id="{14CE472E-73FF-4A20-A429-224F45613FA9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11" name="Quadrato">
            <a:extLst>
              <a:ext uri="{FF2B5EF4-FFF2-40B4-BE49-F238E27FC236}">
                <a16:creationId xmlns:a16="http://schemas.microsoft.com/office/drawing/2014/main" id="{DDFBDB1F-AD0C-4D94-978D-64B9813B26C4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388F1739-27AC-25F0-6076-FCC1E4BB3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_DSC2938.jpg" descr="_DSC293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22" y="-1913632"/>
            <a:ext cx="25511192" cy="17005760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PHYD HUB | PATIO"/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/>
          </a:p>
        </p:txBody>
      </p:sp>
      <p:sp>
        <p:nvSpPr>
          <p:cNvPr id="538" name="PHYD | DIGITAL BROCHURE"/>
          <p:cNvSpPr txBox="1"/>
          <p:nvPr/>
        </p:nvSpPr>
        <p:spPr>
          <a:xfrm>
            <a:off x="583920" y="12760118"/>
            <a:ext cx="4372544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PHYD HUB | PATIO">
            <a:extLst>
              <a:ext uri="{FF2B5EF4-FFF2-40B4-BE49-F238E27FC236}">
                <a16:creationId xmlns:a16="http://schemas.microsoft.com/office/drawing/2014/main" id="{9598702E-555E-4D4D-B4E7-63DCC5AD551A}"/>
              </a:ext>
            </a:extLst>
          </p:cNvPr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PATIO</a:t>
            </a:r>
          </a:p>
        </p:txBody>
      </p:sp>
      <p:sp>
        <p:nvSpPr>
          <p:cNvPr id="11" name="7">
            <a:extLst>
              <a:ext uri="{FF2B5EF4-FFF2-40B4-BE49-F238E27FC236}">
                <a16:creationId xmlns:a16="http://schemas.microsoft.com/office/drawing/2014/main" id="{30D82DDF-53AB-44CE-8A4B-E871E75C0D71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29 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Quadrato">
            <a:extLst>
              <a:ext uri="{FF2B5EF4-FFF2-40B4-BE49-F238E27FC236}">
                <a16:creationId xmlns:a16="http://schemas.microsoft.com/office/drawing/2014/main" id="{6592A2FB-CA53-4363-97BC-E56379F42D92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7C2A4879-9A37-42DB-29A0-F5ADBD10A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elettronico, computer&#10;&#10;Descrizione generata automaticamente">
            <a:extLst>
              <a:ext uri="{FF2B5EF4-FFF2-40B4-BE49-F238E27FC236}">
                <a16:creationId xmlns:a16="http://schemas.microsoft.com/office/drawing/2014/main" id="{9484A0EF-9D37-4898-B611-DFDDC3CA2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8802" y="0"/>
            <a:ext cx="20576058" cy="13716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B9CAE7B-1687-4C28-92CB-0F1BB346F9B8}"/>
              </a:ext>
            </a:extLst>
          </p:cNvPr>
          <p:cNvSpPr/>
          <p:nvPr/>
        </p:nvSpPr>
        <p:spPr>
          <a:xfrm>
            <a:off x="17536886" y="0"/>
            <a:ext cx="6847114" cy="137160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E’ l’estensione fisica dell’esperienza digitale offerta da Phyd.…">
            <a:extLst>
              <a:ext uri="{FF2B5EF4-FFF2-40B4-BE49-F238E27FC236}">
                <a16:creationId xmlns:a16="http://schemas.microsoft.com/office/drawing/2014/main" id="{061C20A6-A4EE-41F2-B835-F9142BB79B8F}"/>
              </a:ext>
            </a:extLst>
          </p:cNvPr>
          <p:cNvSpPr txBox="1"/>
          <p:nvPr/>
        </p:nvSpPr>
        <p:spPr>
          <a:xfrm>
            <a:off x="15406095" y="6054783"/>
            <a:ext cx="6598644" cy="6523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Phyd Hub è uno spazio </a:t>
            </a:r>
            <a:r>
              <a:rPr lang="it-IT" err="1"/>
              <a:t>phygital</a:t>
            </a:r>
            <a:r>
              <a:rPr lang="it-IT"/>
              <a:t> di più di 1000 metri quadrati, incastonato nel cuore del Design &amp; Fashion District di Milano, in via Tortona 31. </a:t>
            </a:r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it-IT"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Tecnologia, accessibilità, modularità, design sono le parole chiave che distinguono Phyd Hub. La suite tech in dotazione permette di registrare e condividere live ogni evento.</a:t>
            </a:r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 </a:t>
            </a:r>
            <a:r>
              <a:rPr err="1"/>
              <a:t>struttura</a:t>
            </a:r>
            <a:r>
              <a:t> è </a:t>
            </a:r>
            <a:r>
              <a:rPr err="1"/>
              <a:t>composta</a:t>
            </a:r>
            <a:r>
              <a:t> </a:t>
            </a:r>
            <a:r>
              <a:rPr err="1"/>
              <a:t>dai</a:t>
            </a:r>
            <a:r>
              <a:t> </a:t>
            </a:r>
            <a:r>
              <a:rPr err="1"/>
              <a:t>seguenti</a:t>
            </a:r>
            <a:r>
              <a:t> </a:t>
            </a:r>
            <a:r>
              <a:rPr err="1"/>
              <a:t>spazi</a:t>
            </a:r>
            <a:r>
              <a:t>: Arena, Forge, Capsule e Patio. Per </a:t>
            </a:r>
            <a:r>
              <a:rPr err="1"/>
              <a:t>accedervi</a:t>
            </a:r>
            <a:r>
              <a:t>, </a:t>
            </a:r>
            <a:r>
              <a:rPr err="1"/>
              <a:t>si</a:t>
            </a:r>
            <a:r>
              <a:t> </a:t>
            </a:r>
            <a:r>
              <a:rPr err="1"/>
              <a:t>attraversa</a:t>
            </a:r>
            <a:r>
              <a:t> </a:t>
            </a:r>
            <a:r>
              <a:rPr err="1"/>
              <a:t>l’Edge</a:t>
            </a:r>
            <a:r>
              <a:t>.</a:t>
            </a:r>
            <a:r>
              <a:rPr lang="it-IT"/>
              <a:t> </a:t>
            </a:r>
            <a:r>
              <a:rPr err="1"/>
              <a:t>All’interno</a:t>
            </a:r>
            <a:r>
              <a:t> di Phyd Hub </a:t>
            </a:r>
            <a:r>
              <a:rPr lang="it-IT"/>
              <a:t>è presente </a:t>
            </a:r>
            <a:r>
              <a:rPr err="1"/>
              <a:t>anche</a:t>
            </a:r>
            <a:r>
              <a:t> un </a:t>
            </a:r>
            <a:r>
              <a:rPr err="1"/>
              <a:t>bistrot</a:t>
            </a:r>
            <a:r>
              <a:t>.</a:t>
            </a:r>
          </a:p>
        </p:txBody>
      </p:sp>
      <p:sp>
        <p:nvSpPr>
          <p:cNvPr id="154" name="Forma"/>
          <p:cNvSpPr/>
          <p:nvPr/>
        </p:nvSpPr>
        <p:spPr>
          <a:xfrm rot="10800000">
            <a:off x="14100175" y="-7394544"/>
            <a:ext cx="13206727" cy="89376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7">
            <a:extLst>
              <a:ext uri="{FF2B5EF4-FFF2-40B4-BE49-F238E27FC236}">
                <a16:creationId xmlns:a16="http://schemas.microsoft.com/office/drawing/2014/main" id="{C7C140CD-605D-4A78-B34F-3307BE73EF47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>
                <a:solidFill>
                  <a:schemeClr val="bg1"/>
                </a:solidFill>
              </a:rPr>
              <a:t>3</a:t>
            </a:r>
            <a:r>
              <a:rPr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Quadrato">
            <a:extLst>
              <a:ext uri="{FF2B5EF4-FFF2-40B4-BE49-F238E27FC236}">
                <a16:creationId xmlns:a16="http://schemas.microsoft.com/office/drawing/2014/main" id="{C593E07F-37B7-40D9-9EF6-422BED102950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6469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0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Forma"/>
          <p:cNvSpPr/>
          <p:nvPr/>
        </p:nvSpPr>
        <p:spPr>
          <a:xfrm>
            <a:off x="8321070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2" name="Forma"/>
          <p:cNvSpPr/>
          <p:nvPr/>
        </p:nvSpPr>
        <p:spPr>
          <a:xfrm>
            <a:off x="4381585" y="5285057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3" name="Forma"/>
          <p:cNvSpPr/>
          <p:nvPr/>
        </p:nvSpPr>
        <p:spPr>
          <a:xfrm>
            <a:off x="4381585" y="-1559663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4" name="Forma"/>
          <p:cNvSpPr/>
          <p:nvPr/>
        </p:nvSpPr>
        <p:spPr>
          <a:xfrm>
            <a:off x="8321070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5" name="Forma"/>
          <p:cNvSpPr/>
          <p:nvPr/>
        </p:nvSpPr>
        <p:spPr>
          <a:xfrm>
            <a:off x="442098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6" name="Forma"/>
          <p:cNvSpPr/>
          <p:nvPr/>
        </p:nvSpPr>
        <p:spPr>
          <a:xfrm>
            <a:off x="442098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523" name="Gruppo"/>
          <p:cNvGrpSpPr/>
          <p:nvPr/>
        </p:nvGrpSpPr>
        <p:grpSpPr>
          <a:xfrm rot="10800000">
            <a:off x="12586836" y="-15141591"/>
            <a:ext cx="11355066" cy="48176555"/>
            <a:chOff x="0" y="0"/>
            <a:chExt cx="11355064" cy="48176553"/>
          </a:xfrm>
        </p:grpSpPr>
        <p:sp>
          <p:nvSpPr>
            <p:cNvPr id="517" name="Forma"/>
            <p:cNvSpPr/>
            <p:nvPr/>
          </p:nvSpPr>
          <p:spPr>
            <a:xfrm>
              <a:off x="7878971" y="20760847"/>
              <a:ext cx="3476094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8" name="Forma"/>
            <p:cNvSpPr/>
            <p:nvPr/>
          </p:nvSpPr>
          <p:spPr>
            <a:xfrm>
              <a:off x="3939486" y="24651996"/>
              <a:ext cx="3476094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9" name="Forma"/>
            <p:cNvSpPr/>
            <p:nvPr/>
          </p:nvSpPr>
          <p:spPr>
            <a:xfrm>
              <a:off x="3939486" y="3770304"/>
              <a:ext cx="3476094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0" name="Forma"/>
            <p:cNvSpPr/>
            <p:nvPr/>
          </p:nvSpPr>
          <p:spPr>
            <a:xfrm>
              <a:off x="7878971" y="0"/>
              <a:ext cx="3476094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1" name="Forma"/>
            <p:cNvSpPr/>
            <p:nvPr/>
          </p:nvSpPr>
          <p:spPr>
            <a:xfrm>
              <a:off x="0" y="20760847"/>
              <a:ext cx="3476093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2" name="Forma"/>
            <p:cNvSpPr/>
            <p:nvPr/>
          </p:nvSpPr>
          <p:spPr>
            <a:xfrm>
              <a:off x="0" y="0"/>
              <a:ext cx="3476093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524" name="33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30</a:t>
            </a:r>
            <a:endParaRPr dirty="0"/>
          </a:p>
        </p:txBody>
      </p:sp>
      <p:sp>
        <p:nvSpPr>
          <p:cNvPr id="525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7" name="PHYD | DIGITAL BROCHURE"/>
          <p:cNvSpPr txBox="1"/>
          <p:nvPr/>
        </p:nvSpPr>
        <p:spPr>
          <a:xfrm>
            <a:off x="583920" y="12775920"/>
            <a:ext cx="437254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PHYD </a:t>
            </a:r>
            <a:r>
              <a:rPr b="0"/>
              <a:t>|</a:t>
            </a:r>
            <a:r>
              <a:t> DIGITAL BROCHURE</a:t>
            </a:r>
          </a:p>
        </p:txBody>
      </p:sp>
      <p:pic>
        <p:nvPicPr>
          <p:cNvPr id="528" name="_DSC1529.JPG" descr="_DSC152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"/>
          <a:stretch>
            <a:fillRect/>
          </a:stretch>
        </p:blipFill>
        <p:spPr>
          <a:xfrm>
            <a:off x="4999031" y="4581630"/>
            <a:ext cx="12255501" cy="7793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_DSC1517.JPG" descr="_DSC151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7" t="4434" r="3557" b="494"/>
          <a:stretch>
            <a:fillRect/>
          </a:stretch>
        </p:blipFill>
        <p:spPr>
          <a:xfrm>
            <a:off x="-2403184" y="6999569"/>
            <a:ext cx="5415684" cy="4903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_DSC1509.JPG" descr="_DSC150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69" y="1202184"/>
            <a:ext cx="7387492" cy="4924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_DSC1501.JPG" descr="_DSC150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r="11671" b="22344"/>
          <a:stretch>
            <a:fillRect/>
          </a:stretch>
        </p:blipFill>
        <p:spPr>
          <a:xfrm>
            <a:off x="14064293" y="-1129245"/>
            <a:ext cx="7355821" cy="4340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_DSC1520.JPG" descr="_DSC1520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2"/>
          <a:stretch>
            <a:fillRect/>
          </a:stretch>
        </p:blipFill>
        <p:spPr>
          <a:xfrm>
            <a:off x="19215589" y="6026454"/>
            <a:ext cx="5157714" cy="4903391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PHYD HUB | PATIO"/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PATIO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Immagine" descr="Immagin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4"/>
          <a:stretch>
            <a:fillRect/>
          </a:stretch>
        </p:blipFill>
        <p:spPr>
          <a:xfrm>
            <a:off x="8524531" y="-1575231"/>
            <a:ext cx="20184390" cy="18739644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Forma"/>
          <p:cNvSpPr/>
          <p:nvPr/>
        </p:nvSpPr>
        <p:spPr>
          <a:xfrm rot="10800000">
            <a:off x="8524532" y="-15448059"/>
            <a:ext cx="18144794" cy="12279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70" name="Triangolo"/>
          <p:cNvSpPr/>
          <p:nvPr/>
        </p:nvSpPr>
        <p:spPr>
          <a:xfrm rot="5240645">
            <a:off x="8184753" y="-248018"/>
            <a:ext cx="3299715" cy="3593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71" name="Triangolo"/>
          <p:cNvSpPr/>
          <p:nvPr/>
        </p:nvSpPr>
        <p:spPr>
          <a:xfrm rot="5240645">
            <a:off x="8184753" y="-248018"/>
            <a:ext cx="3299715" cy="3593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72" name="Triangolo"/>
          <p:cNvSpPr/>
          <p:nvPr/>
        </p:nvSpPr>
        <p:spPr>
          <a:xfrm rot="5240645">
            <a:off x="8184753" y="-248018"/>
            <a:ext cx="3299715" cy="3593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74" name="PHYD HUB | PATIO"/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PATIO</a:t>
            </a:r>
          </a:p>
        </p:txBody>
      </p:sp>
      <p:sp>
        <p:nvSpPr>
          <p:cNvPr id="567" name="36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31</a:t>
            </a:r>
            <a:endParaRPr dirty="0"/>
          </a:p>
        </p:txBody>
      </p:sp>
      <p:sp>
        <p:nvSpPr>
          <p:cNvPr id="568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809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Servizi inclusi:…">
            <a:extLst>
              <a:ext uri="{FF2B5EF4-FFF2-40B4-BE49-F238E27FC236}">
                <a16:creationId xmlns:a16="http://schemas.microsoft.com/office/drawing/2014/main" id="{D5547F57-80EC-4960-90B0-23BDC8AF7475}"/>
              </a:ext>
            </a:extLst>
          </p:cNvPr>
          <p:cNvSpPr txBox="1"/>
          <p:nvPr/>
        </p:nvSpPr>
        <p:spPr>
          <a:xfrm>
            <a:off x="772793" y="5703835"/>
            <a:ext cx="7557209" cy="346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err="1"/>
              <a:t>Servizi</a:t>
            </a:r>
            <a:r>
              <a:rPr u="sng"/>
              <a:t> </a:t>
            </a:r>
            <a:r>
              <a:rPr u="sng" err="1"/>
              <a:t>inclusi</a:t>
            </a:r>
            <a:r>
              <a:rPr u="sng"/>
              <a:t>: 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Wi-fi, energia elettrica, presidio di pulizia </a:t>
            </a:r>
            <a:r>
              <a:rPr lang="it-IT" err="1"/>
              <a:t>lun-ven</a:t>
            </a:r>
            <a:r>
              <a:rPr lang="it-IT"/>
              <a:t>, condizionamento/riscaldamento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err="1"/>
              <a:t>Servizi</a:t>
            </a:r>
            <a:r>
              <a:rPr u="sng"/>
              <a:t> extra: </a:t>
            </a:r>
          </a:p>
          <a:p>
            <a:pPr algn="l" defTabSz="457200">
              <a:lnSpc>
                <a:spcPct val="120000"/>
              </a:lnSpc>
              <a:defRPr sz="2300" b="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Assistenza tecnica, presidio di pulizia </a:t>
            </a:r>
            <a:r>
              <a:rPr lang="it-IT" err="1"/>
              <a:t>sab-dom</a:t>
            </a:r>
            <a:r>
              <a:rPr lang="it-IT"/>
              <a:t>, c</a:t>
            </a:r>
            <a:r>
              <a:rPr err="1"/>
              <a:t>atering</a:t>
            </a:r>
            <a:r>
              <a:t>, </a:t>
            </a:r>
            <a:r>
              <a:rPr err="1"/>
              <a:t>tecniche</a:t>
            </a:r>
            <a:r>
              <a:t> </a:t>
            </a:r>
            <a:r>
              <a:rPr lang="it-IT"/>
              <a:t>extra</a:t>
            </a:r>
            <a:r>
              <a:t>, </a:t>
            </a:r>
            <a:r>
              <a:rPr err="1"/>
              <a:t>stampa</a:t>
            </a:r>
            <a:r>
              <a:t> </a:t>
            </a:r>
            <a:r>
              <a:rPr err="1"/>
              <a:t>materiali</a:t>
            </a:r>
            <a:r>
              <a:t>, hostess/steward e </a:t>
            </a:r>
            <a:r>
              <a:rPr err="1"/>
              <a:t>quanto</a:t>
            </a:r>
            <a:r>
              <a:t> non </a:t>
            </a:r>
            <a:r>
              <a:rPr err="1"/>
              <a:t>specificato</a:t>
            </a:r>
            <a:endParaRPr/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0209C935-4F73-6C8C-E942-9F00C5E06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42B228-617B-26CE-802C-9EA52880653F}"/>
              </a:ext>
            </a:extLst>
          </p:cNvPr>
          <p:cNvSpPr txBox="1"/>
          <p:nvPr/>
        </p:nvSpPr>
        <p:spPr>
          <a:xfrm>
            <a:off x="777830" y="2709188"/>
            <a:ext cx="6825842" cy="2934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sz="2300" b="0" u="sng">
                <a:solidFill>
                  <a:srgbClr val="F8095C"/>
                </a:solidFill>
                <a:latin typeface="Helvetica"/>
                <a:cs typeface="Segoe UI"/>
              </a:rPr>
              <a:t>Dimensione: </a:t>
            </a:r>
            <a:r>
              <a:rPr lang="en-US" sz="2300" b="0">
                <a:latin typeface="Helvetica"/>
                <a:cs typeface="Segoe UI"/>
              </a:rPr>
              <a:t>​</a:t>
            </a:r>
            <a:br>
              <a:rPr lang="en-US" sz="2300" b="0">
                <a:latin typeface="Helvetica"/>
                <a:cs typeface="Segoe UI"/>
              </a:rPr>
            </a:br>
            <a:r>
              <a:rPr lang="it-IT" sz="2300" b="0">
                <a:solidFill>
                  <a:srgbClr val="F8095C"/>
                </a:solidFill>
                <a:latin typeface="Helvetica"/>
                <a:cs typeface="Segoe UI"/>
              </a:rPr>
              <a:t>140 mq</a:t>
            </a:r>
            <a:r>
              <a:rPr lang="en-US" sz="2300" b="0">
                <a:latin typeface="Helvetica"/>
                <a:cs typeface="Segoe UI"/>
              </a:rPr>
              <a:t>​</a:t>
            </a:r>
            <a:endParaRPr lang="it-IT"/>
          </a:p>
          <a:p>
            <a:pPr algn="l"/>
            <a:r>
              <a:rPr lang="it-IT" sz="2300" b="0">
                <a:latin typeface="Helvetica"/>
                <a:cs typeface="Segoe UI"/>
              </a:rPr>
              <a:t>​</a:t>
            </a:r>
          </a:p>
          <a:p>
            <a:pPr algn="l"/>
            <a:r>
              <a:rPr lang="it-IT" sz="2300" b="0" u="sng">
                <a:solidFill>
                  <a:srgbClr val="F8095C"/>
                </a:solidFill>
                <a:latin typeface="Helvetica"/>
                <a:cs typeface="Segoe UI"/>
              </a:rPr>
              <a:t>Dotazione:</a:t>
            </a:r>
            <a:r>
              <a:rPr lang="en-US" sz="2300" b="0">
                <a:latin typeface="Helvetica"/>
                <a:cs typeface="Segoe UI"/>
              </a:rPr>
              <a:t>​</a:t>
            </a:r>
          </a:p>
          <a:p>
            <a:pPr algn="l"/>
            <a:r>
              <a:rPr lang="it-IT" sz="2300" b="0">
                <a:solidFill>
                  <a:srgbClr val="F8095C"/>
                </a:solidFill>
                <a:latin typeface="Helvetica"/>
                <a:cs typeface="Segoe UI"/>
              </a:rPr>
              <a:t>Impianto AVL, n. 1 ledwall (480x270 cm) passo 2,5 mm - risoluzione 1920x1080, n. 2 camere PTZ full HD, audio BOSE, n. 4 radiomicrofoni </a:t>
            </a:r>
            <a:r>
              <a:rPr lang="en-US" sz="2300" b="0">
                <a:latin typeface="Helvetica"/>
                <a:cs typeface="Segoe UI"/>
              </a:rPr>
              <a:t>​</a:t>
            </a:r>
            <a:br>
              <a:rPr lang="en-US" sz="2300" b="0">
                <a:latin typeface="Helvetica"/>
                <a:cs typeface="Segoe UI"/>
              </a:rPr>
            </a:br>
            <a:r>
              <a:rPr lang="it-IT" sz="2300" b="0">
                <a:solidFill>
                  <a:srgbClr val="F8095C"/>
                </a:solidFill>
                <a:latin typeface="Helvetica"/>
                <a:cs typeface="Segoe UI"/>
              </a:rPr>
              <a:t>(2 handheld/2 </a:t>
            </a:r>
            <a:r>
              <a:rPr lang="it-IT" sz="2300" b="0" err="1">
                <a:solidFill>
                  <a:srgbClr val="F8095C"/>
                </a:solidFill>
                <a:latin typeface="Helvetica"/>
                <a:cs typeface="Segoe UI"/>
              </a:rPr>
              <a:t>headset</a:t>
            </a:r>
            <a:r>
              <a:rPr lang="it-IT" sz="2300" b="0">
                <a:solidFill>
                  <a:srgbClr val="F8095C"/>
                </a:solidFill>
                <a:latin typeface="Helvetica"/>
                <a:cs typeface="Segoe UI"/>
              </a:rPr>
              <a:t>), sistema conference </a:t>
            </a:r>
            <a:r>
              <a:rPr lang="it-IT" sz="2300" b="0" err="1">
                <a:solidFill>
                  <a:srgbClr val="F8095C"/>
                </a:solidFill>
                <a:latin typeface="Helvetica"/>
                <a:cs typeface="Segoe UI"/>
              </a:rPr>
              <a:t>Taurus</a:t>
            </a:r>
            <a:endParaRPr lang="it-IT" sz="2300" b="0" baseline="0">
              <a:solidFill>
                <a:srgbClr val="F8095C"/>
              </a:solidFill>
              <a:latin typeface="Helvetica"/>
              <a:cs typeface="Segoe UI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_DSC24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r="13811"/>
          <a:stretch/>
        </p:blipFill>
        <p:spPr>
          <a:xfrm>
            <a:off x="-3728238" y="-2926694"/>
            <a:ext cx="18892442" cy="17420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19" y="21600"/>
                </a:moveTo>
                <a:lnTo>
                  <a:pt x="21600" y="9175"/>
                </a:lnTo>
                <a:lnTo>
                  <a:pt x="21600" y="0"/>
                </a:lnTo>
                <a:lnTo>
                  <a:pt x="0" y="0"/>
                </a:lnTo>
                <a:cubicBezTo>
                  <a:pt x="0" y="7200"/>
                  <a:pt x="0" y="14400"/>
                  <a:pt x="0" y="21600"/>
                </a:cubicBezTo>
                <a:lnTo>
                  <a:pt x="10119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81" name="37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r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32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82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84" name="RISTORANTE"/>
          <p:cNvSpPr txBox="1"/>
          <p:nvPr/>
        </p:nvSpPr>
        <p:spPr>
          <a:xfrm>
            <a:off x="646261" y="2683819"/>
            <a:ext cx="6968254" cy="2148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12200">
                <a:solidFill>
                  <a:srgbClr val="C3D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200" b="1" i="0" u="none" strike="noStrike" kern="0" cap="none" spc="0" normalizeH="0" baseline="0" noProof="0">
                <a:ln>
                  <a:noFill/>
                </a:ln>
                <a:solidFill>
                  <a:srgbClr val="C3D343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BISTROT</a:t>
            </a:r>
            <a:endParaRPr kumimoji="0" sz="12200" b="1" i="0" u="none" strike="noStrike" kern="0" cap="none" spc="0" normalizeH="0" baseline="0" noProof="0">
              <a:ln>
                <a:noFill/>
              </a:ln>
              <a:solidFill>
                <a:srgbClr val="C3D34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85" name="PHYD | DIGITAL BROCHURE"/>
          <p:cNvSpPr txBox="1"/>
          <p:nvPr/>
        </p:nvSpPr>
        <p:spPr>
          <a:xfrm>
            <a:off x="583920" y="12760118"/>
            <a:ext cx="4372544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86" name="PHYD HUB | RISTORANTE"/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PHYD HUB | </a:t>
            </a: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BISTROT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" name="Il ristorante Bocado Mediterraneo…">
            <a:extLst>
              <a:ext uri="{FF2B5EF4-FFF2-40B4-BE49-F238E27FC236}">
                <a16:creationId xmlns:a16="http://schemas.microsoft.com/office/drawing/2014/main" id="{3CC0554F-7277-4F89-BC39-9DACA0E79703}"/>
              </a:ext>
            </a:extLst>
          </p:cNvPr>
          <p:cNvSpPr txBox="1"/>
          <p:nvPr/>
        </p:nvSpPr>
        <p:spPr>
          <a:xfrm>
            <a:off x="15164204" y="5783565"/>
            <a:ext cx="5271574" cy="5138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Il </a:t>
            </a:r>
            <a:r>
              <a:rPr lang="it-IT"/>
              <a:t>bistrot </a:t>
            </a:r>
            <a:r>
              <a:rPr err="1"/>
              <a:t>nasce</a:t>
            </a:r>
            <a:r>
              <a:t> per </a:t>
            </a:r>
            <a:r>
              <a:rPr lang="it-IT"/>
              <a:t>arricchire </a:t>
            </a:r>
            <a:r>
              <a:t>Phyd Hub </a:t>
            </a:r>
            <a:r>
              <a:rPr lang="it-IT"/>
              <a:t>di uno </a:t>
            </a:r>
            <a:r>
              <a:rPr err="1"/>
              <a:t>spazio</a:t>
            </a:r>
            <a:r>
              <a:t> </a:t>
            </a:r>
            <a:r>
              <a:rPr lang="it-IT"/>
              <a:t>interamente </a:t>
            </a:r>
            <a:r>
              <a:rPr err="1"/>
              <a:t>dedicato</a:t>
            </a:r>
            <a:r>
              <a:t> </a:t>
            </a:r>
            <a:r>
              <a:rPr err="1"/>
              <a:t>alla</a:t>
            </a:r>
            <a:r>
              <a:t> </a:t>
            </a:r>
            <a:r>
              <a:rPr err="1"/>
              <a:t>convivialità</a:t>
            </a:r>
            <a:r>
              <a:t> e al </a:t>
            </a:r>
            <a:r>
              <a:rPr err="1"/>
              <a:t>ristoro</a:t>
            </a:r>
            <a:r>
              <a:t>, </a:t>
            </a:r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attiguo</a:t>
            </a:r>
            <a:r>
              <a:t> </a:t>
            </a:r>
            <a:r>
              <a:rPr err="1"/>
              <a:t>all’Arena</a:t>
            </a:r>
            <a:r>
              <a:rPr lang="it-IT"/>
              <a:t>, </a:t>
            </a:r>
            <a:r>
              <a:t>e </a:t>
            </a:r>
            <a:r>
              <a:rPr err="1"/>
              <a:t>pienamente</a:t>
            </a:r>
            <a:r>
              <a:t> </a:t>
            </a:r>
            <a:r>
              <a:rPr err="1"/>
              <a:t>integrato</a:t>
            </a:r>
            <a:r>
              <a:t> </a:t>
            </a:r>
            <a:r>
              <a:rPr err="1"/>
              <a:t>nella</a:t>
            </a:r>
            <a:r>
              <a:t> </a:t>
            </a:r>
            <a:r>
              <a:rPr err="1"/>
              <a:t>progettualità</a:t>
            </a:r>
            <a:r>
              <a:t> </a:t>
            </a:r>
            <a:r>
              <a:rPr err="1"/>
              <a:t>complessiva</a:t>
            </a:r>
            <a:r>
              <a:t> </a:t>
            </a:r>
            <a:r>
              <a:rPr err="1"/>
              <a:t>della</a:t>
            </a:r>
            <a:r>
              <a:t> </a:t>
            </a:r>
            <a:r>
              <a:rPr err="1"/>
              <a:t>struttura</a:t>
            </a:r>
            <a:r>
              <a:t>.</a:t>
            </a:r>
            <a:endParaRPr lang="it-IT"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it-IT"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È ideale per ogni tipo di servizio complementare all’evento: da un coffee break a un pranzo di lavoro, da un aperitivo a una cena.</a:t>
            </a:r>
            <a:endParaRPr/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C3BF58BF-4DE0-B2D3-62DC-0E99338D0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offitto, interni, pavimento, stanza&#10;&#10;Descrizione generata automaticamente">
            <a:extLst>
              <a:ext uri="{FF2B5EF4-FFF2-40B4-BE49-F238E27FC236}">
                <a16:creationId xmlns:a16="http://schemas.microsoft.com/office/drawing/2014/main" id="{4496CBB9-48AD-4B7A-95F4-37B12E5F2C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1626"/>
            <a:ext cx="24422312" cy="16284798"/>
          </a:xfrm>
          <a:prstGeom prst="rect">
            <a:avLst/>
          </a:prstGeom>
        </p:spPr>
      </p:pic>
      <p:sp>
        <p:nvSpPr>
          <p:cNvPr id="591" name="PHYD | DIGITAL BROCHURE"/>
          <p:cNvSpPr txBox="1"/>
          <p:nvPr/>
        </p:nvSpPr>
        <p:spPr>
          <a:xfrm>
            <a:off x="583920" y="12760118"/>
            <a:ext cx="4372544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8095C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94" name="PHYD HUB | RISTORANTE"/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8095C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1" name="PHYD HUB | RISTORANTE">
            <a:extLst>
              <a:ext uri="{FF2B5EF4-FFF2-40B4-BE49-F238E27FC236}">
                <a16:creationId xmlns:a16="http://schemas.microsoft.com/office/drawing/2014/main" id="{4737924E-8EAA-4B2A-8473-CB2FD1D7B007}"/>
              </a:ext>
            </a:extLst>
          </p:cNvPr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PHYD HUB | </a:t>
            </a: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BISTROT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id="{4FE61864-9889-4B66-945E-190D3180564F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lang="it-IT" dirty="0">
                <a:solidFill>
                  <a:srgbClr val="FFFFFF"/>
                </a:solidFill>
              </a:rPr>
              <a:t>33 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2" name="Quadrato">
            <a:extLst>
              <a:ext uri="{FF2B5EF4-FFF2-40B4-BE49-F238E27FC236}">
                <a16:creationId xmlns:a16="http://schemas.microsoft.com/office/drawing/2014/main" id="{0E11A974-A93C-4A69-8A42-E852495FC96F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C9677A28-8697-F1F0-5FB3-93FAD15CC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pavimento, soffitto, arredamento&#10;&#10;Descrizione generata automaticamente">
            <a:extLst>
              <a:ext uri="{FF2B5EF4-FFF2-40B4-BE49-F238E27FC236}">
                <a16:creationId xmlns:a16="http://schemas.microsoft.com/office/drawing/2014/main" id="{6B159029-4DDF-4BC0-A07D-02A4FB1BA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00" b="6599"/>
          <a:stretch/>
        </p:blipFill>
        <p:spPr>
          <a:xfrm>
            <a:off x="0" y="0"/>
            <a:ext cx="24492857" cy="13716000"/>
          </a:xfrm>
          <a:prstGeom prst="rect">
            <a:avLst/>
          </a:prstGeom>
        </p:spPr>
      </p:pic>
      <p:sp>
        <p:nvSpPr>
          <p:cNvPr id="598" name="PHYD HUB | RISTORANTE"/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8095C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99" name="PHYD | DIGITAL BROCHURE"/>
          <p:cNvSpPr txBox="1"/>
          <p:nvPr/>
        </p:nvSpPr>
        <p:spPr>
          <a:xfrm>
            <a:off x="583920" y="12760118"/>
            <a:ext cx="4372544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8095C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1" name="PHYD HUB | RISTORANTE">
            <a:extLst>
              <a:ext uri="{FF2B5EF4-FFF2-40B4-BE49-F238E27FC236}">
                <a16:creationId xmlns:a16="http://schemas.microsoft.com/office/drawing/2014/main" id="{6F1DDFB0-F80A-4730-BA98-42B46FA93292}"/>
              </a:ext>
            </a:extLst>
          </p:cNvPr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PHYD HUB | </a:t>
            </a: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BISTROT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id="{A029CDD9-EDA4-4E0F-A568-F143634DA65F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lang="it-IT" dirty="0">
                <a:solidFill>
                  <a:srgbClr val="FFFFFF"/>
                </a:solidFill>
              </a:rPr>
              <a:t>34 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2" name="Quadrato">
            <a:extLst>
              <a:ext uri="{FF2B5EF4-FFF2-40B4-BE49-F238E27FC236}">
                <a16:creationId xmlns:a16="http://schemas.microsoft.com/office/drawing/2014/main" id="{93EFA2E8-E6C4-4F0A-BA44-292CD51CE872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FCD18BF-69C5-6949-1C50-61E84BD27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1947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avimento, interni, soffitto, stanza&#10;&#10;Descrizione generata automaticamente">
            <a:extLst>
              <a:ext uri="{FF2B5EF4-FFF2-40B4-BE49-F238E27FC236}">
                <a16:creationId xmlns:a16="http://schemas.microsoft.com/office/drawing/2014/main" id="{3CDC2036-EBF7-4869-9954-CDD31B1F72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6254374"/>
          </a:xfrm>
          <a:prstGeom prst="rect">
            <a:avLst/>
          </a:prstGeom>
        </p:spPr>
      </p:pic>
      <p:sp>
        <p:nvSpPr>
          <p:cNvPr id="605" name="PHYD HUB | RISTORANTE"/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PHYD HUB | </a:t>
            </a:r>
            <a:r>
              <a:rPr lang="it-IT">
                <a:solidFill>
                  <a:schemeClr val="bg1"/>
                </a:solidFill>
              </a:rPr>
              <a:t>BISTROT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606" name="PHYD | DIGITAL BROCHURE"/>
          <p:cNvSpPr txBox="1"/>
          <p:nvPr/>
        </p:nvSpPr>
        <p:spPr>
          <a:xfrm>
            <a:off x="583920" y="12760118"/>
            <a:ext cx="4372544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" name="7">
            <a:extLst>
              <a:ext uri="{FF2B5EF4-FFF2-40B4-BE49-F238E27FC236}">
                <a16:creationId xmlns:a16="http://schemas.microsoft.com/office/drawing/2014/main" id="{A7F71046-F198-4394-81C5-2487BDCA9076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35 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0" name="Quadrato">
            <a:extLst>
              <a:ext uri="{FF2B5EF4-FFF2-40B4-BE49-F238E27FC236}">
                <a16:creationId xmlns:a16="http://schemas.microsoft.com/office/drawing/2014/main" id="{D857FA27-40C7-4867-A5DD-D5D91DEF9995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9F511DA2-8004-5383-9209-FA713F812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interni, arredamento, tavolo da pranzo&#10;&#10;Descrizione generata automaticamente">
            <a:extLst>
              <a:ext uri="{FF2B5EF4-FFF2-40B4-BE49-F238E27FC236}">
                <a16:creationId xmlns:a16="http://schemas.microsoft.com/office/drawing/2014/main" id="{4640A62E-8413-40AF-9850-C2DDF8EC20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930" y="-422011"/>
            <a:ext cx="9953069" cy="6634716"/>
          </a:xfrm>
          <a:prstGeom prst="rect">
            <a:avLst/>
          </a:prstGeom>
        </p:spPr>
      </p:pic>
      <p:sp>
        <p:nvSpPr>
          <p:cNvPr id="610" name="Forma"/>
          <p:cNvSpPr/>
          <p:nvPr/>
        </p:nvSpPr>
        <p:spPr>
          <a:xfrm rot="10800000">
            <a:off x="12586836" y="-11250442"/>
            <a:ext cx="3476094" cy="23524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1" name="Forma"/>
          <p:cNvSpPr/>
          <p:nvPr/>
        </p:nvSpPr>
        <p:spPr>
          <a:xfrm rot="10800000">
            <a:off x="16526321" y="-15141591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2" name="Forma"/>
          <p:cNvSpPr/>
          <p:nvPr/>
        </p:nvSpPr>
        <p:spPr>
          <a:xfrm rot="10800000">
            <a:off x="16526321" y="5740100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3" name="Forma"/>
          <p:cNvSpPr/>
          <p:nvPr/>
        </p:nvSpPr>
        <p:spPr>
          <a:xfrm rot="10800000">
            <a:off x="12586836" y="951040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4" name="Forma"/>
          <p:cNvSpPr/>
          <p:nvPr/>
        </p:nvSpPr>
        <p:spPr>
          <a:xfrm rot="10800000">
            <a:off x="20465808" y="-11250442"/>
            <a:ext cx="3476094" cy="23524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5" name="Forma"/>
          <p:cNvSpPr/>
          <p:nvPr/>
        </p:nvSpPr>
        <p:spPr>
          <a:xfrm rot="10800000">
            <a:off x="20465808" y="951040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6" name="Forma"/>
          <p:cNvSpPr/>
          <p:nvPr/>
        </p:nvSpPr>
        <p:spPr>
          <a:xfrm>
            <a:off x="8321070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7" name="Forma"/>
          <p:cNvSpPr/>
          <p:nvPr/>
        </p:nvSpPr>
        <p:spPr>
          <a:xfrm>
            <a:off x="4381585" y="5285057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8" name="Forma"/>
          <p:cNvSpPr/>
          <p:nvPr/>
        </p:nvSpPr>
        <p:spPr>
          <a:xfrm>
            <a:off x="4381585" y="-1559663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9" name="Forma"/>
          <p:cNvSpPr/>
          <p:nvPr/>
        </p:nvSpPr>
        <p:spPr>
          <a:xfrm>
            <a:off x="8321070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20" name="Forma"/>
          <p:cNvSpPr/>
          <p:nvPr/>
        </p:nvSpPr>
        <p:spPr>
          <a:xfrm>
            <a:off x="442098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21" name="Forma"/>
          <p:cNvSpPr/>
          <p:nvPr/>
        </p:nvSpPr>
        <p:spPr>
          <a:xfrm>
            <a:off x="442098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24" name="PHYD | DIGITAL BROCHURE"/>
          <p:cNvSpPr txBox="1"/>
          <p:nvPr/>
        </p:nvSpPr>
        <p:spPr>
          <a:xfrm>
            <a:off x="583920" y="12775920"/>
            <a:ext cx="437254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PHYD </a:t>
            </a:r>
            <a:r>
              <a:rPr b="0"/>
              <a:t>|</a:t>
            </a:r>
            <a:r>
              <a:t> DIGITAL BROCHURE</a:t>
            </a:r>
          </a:p>
        </p:txBody>
      </p:sp>
      <p:sp>
        <p:nvSpPr>
          <p:cNvPr id="632" name="PHYD HUB | RISTORANTE"/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</a:t>
            </a:r>
            <a:r>
              <a:rPr lang="it-IT"/>
              <a:t>BISTROT</a:t>
            </a:r>
            <a:endParaRPr/>
          </a:p>
        </p:txBody>
      </p:sp>
      <p:pic>
        <p:nvPicPr>
          <p:cNvPr id="5" name="Immagine 4" descr="Immagine che contiene testo, interni, pavimento, soffitto&#10;&#10;Descrizione generata automaticamente">
            <a:extLst>
              <a:ext uri="{FF2B5EF4-FFF2-40B4-BE49-F238E27FC236}">
                <a16:creationId xmlns:a16="http://schemas.microsoft.com/office/drawing/2014/main" id="{B8A3AC6F-402A-4658-813E-371C7E5774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279" y="6685310"/>
            <a:ext cx="7455370" cy="4969750"/>
          </a:xfrm>
          <a:prstGeom prst="rect">
            <a:avLst/>
          </a:prstGeom>
        </p:spPr>
      </p:pic>
      <p:pic>
        <p:nvPicPr>
          <p:cNvPr id="3" name="Immagine 2" descr="Immagine che contiene testo, interni, mensola, contatore&#10;&#10;Descrizione generata automaticamente">
            <a:extLst>
              <a:ext uri="{FF2B5EF4-FFF2-40B4-BE49-F238E27FC236}">
                <a16:creationId xmlns:a16="http://schemas.microsoft.com/office/drawing/2014/main" id="{75CED26C-915E-4586-80A7-85D69D7964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92" y="2120013"/>
            <a:ext cx="13246079" cy="8829836"/>
          </a:xfrm>
          <a:prstGeom prst="rect">
            <a:avLst/>
          </a:prstGeom>
        </p:spPr>
      </p:pic>
      <p:pic>
        <p:nvPicPr>
          <p:cNvPr id="627" name="_DSC2438.jpg" descr="_DSC2438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r="-1457"/>
          <a:stretch/>
        </p:blipFill>
        <p:spPr>
          <a:xfrm>
            <a:off x="-1937563" y="7592029"/>
            <a:ext cx="7304001" cy="490339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7">
            <a:extLst>
              <a:ext uri="{FF2B5EF4-FFF2-40B4-BE49-F238E27FC236}">
                <a16:creationId xmlns:a16="http://schemas.microsoft.com/office/drawing/2014/main" id="{93CD2D3B-63FF-4A28-AEEB-F7BCE7F3CB83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36 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0" name="Quadrato">
            <a:extLst>
              <a:ext uri="{FF2B5EF4-FFF2-40B4-BE49-F238E27FC236}">
                <a16:creationId xmlns:a16="http://schemas.microsoft.com/office/drawing/2014/main" id="{05E13EB8-7F5A-4B5E-A884-1A4604744DC7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C5392D0A-25B3-B837-0E9A-11AB2D0CCF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PHYD_20201002_MUSICREVOLUTION_CF_ALTA-328.jpg" descr="PHYD_20201002_MUSICREVOLUTION_CF_ALTA-32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38"/>
          <a:stretch>
            <a:fillRect/>
          </a:stretch>
        </p:blipFill>
        <p:spPr>
          <a:xfrm>
            <a:off x="-1723622" y="-69323"/>
            <a:ext cx="16887826" cy="13854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64" y="21600"/>
                </a:moveTo>
                <a:lnTo>
                  <a:pt x="21600" y="7082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9664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635" name="42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37</a:t>
            </a:r>
            <a:endParaRPr dirty="0"/>
          </a:p>
        </p:txBody>
      </p:sp>
      <p:sp>
        <p:nvSpPr>
          <p:cNvPr id="636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38" name="EVENTI"/>
          <p:cNvSpPr txBox="1"/>
          <p:nvPr/>
        </p:nvSpPr>
        <p:spPr>
          <a:xfrm>
            <a:off x="646261" y="2683819"/>
            <a:ext cx="5753178" cy="2148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12200">
                <a:solidFill>
                  <a:srgbClr val="9717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rgbClr val="FED04B"/>
                </a:solidFill>
              </a:rPr>
              <a:t>EVENTI</a:t>
            </a:r>
          </a:p>
        </p:txBody>
      </p:sp>
      <p:sp>
        <p:nvSpPr>
          <p:cNvPr id="639" name="PHYD | DIGITAL BROCHURE"/>
          <p:cNvSpPr txBox="1"/>
          <p:nvPr/>
        </p:nvSpPr>
        <p:spPr>
          <a:xfrm>
            <a:off x="583920" y="12760118"/>
            <a:ext cx="4372544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/>
          </a:p>
        </p:txBody>
      </p:sp>
      <p:sp>
        <p:nvSpPr>
          <p:cNvPr id="640" name="PHYD HUB | EVENTI"/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EVENTI</a:t>
            </a:r>
          </a:p>
        </p:txBody>
      </p:sp>
      <p:sp>
        <p:nvSpPr>
          <p:cNvPr id="641" name="Personalizzabili, immersivi…"/>
          <p:cNvSpPr txBox="1"/>
          <p:nvPr/>
        </p:nvSpPr>
        <p:spPr>
          <a:xfrm>
            <a:off x="15164204" y="5406924"/>
            <a:ext cx="5687268" cy="375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Gli eventi che si realizzano in Phyd Hub sono p</a:t>
            </a:r>
            <a:r>
              <a:rPr err="1"/>
              <a:t>ersonalizzabili</a:t>
            </a:r>
            <a:r>
              <a:t>, </a:t>
            </a:r>
            <a:r>
              <a:rPr err="1"/>
              <a:t>immersivi</a:t>
            </a:r>
            <a:r>
              <a:t> </a:t>
            </a:r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 </a:t>
            </a:r>
            <a:r>
              <a:rPr lang="it-IT"/>
              <a:t>mai</a:t>
            </a:r>
            <a:r>
              <a:t> </a:t>
            </a:r>
            <a:r>
              <a:rPr lang="it-IT"/>
              <a:t>uguali</a:t>
            </a:r>
            <a:r>
              <a:t>. </a:t>
            </a:r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Phyd Hub </a:t>
            </a:r>
            <a:r>
              <a:rPr lang="it-IT"/>
              <a:t>mette a disposizione dei </a:t>
            </a:r>
            <a:r>
              <a:t>brand </a:t>
            </a:r>
            <a:r>
              <a:rPr err="1"/>
              <a:t>tutto</a:t>
            </a:r>
            <a:r>
              <a:t> lo </a:t>
            </a:r>
            <a:r>
              <a:rPr err="1"/>
              <a:t>spazio</a:t>
            </a:r>
            <a:r>
              <a:t> e la </a:t>
            </a:r>
            <a:r>
              <a:rPr err="1"/>
              <a:t>creatività</a:t>
            </a:r>
            <a:r>
              <a:t> </a:t>
            </a:r>
            <a:r>
              <a:rPr err="1"/>
              <a:t>necessari</a:t>
            </a:r>
            <a:r>
              <a:t> a </a:t>
            </a:r>
            <a:r>
              <a:rPr err="1"/>
              <a:t>valorizzare</a:t>
            </a:r>
            <a:r>
              <a:rPr lang="it-IT"/>
              <a:t> </a:t>
            </a:r>
            <a:r>
              <a:t>la propria </a:t>
            </a:r>
            <a:r>
              <a:rPr err="1"/>
              <a:t>comunicazione</a:t>
            </a:r>
            <a:r>
              <a:rPr lang="it-IT"/>
              <a:t> e i propri progetti</a:t>
            </a:r>
            <a:r>
              <a:t>.</a:t>
            </a: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DCA15249-26CA-74B6-C271-959612E7B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0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Forma"/>
          <p:cNvSpPr/>
          <p:nvPr/>
        </p:nvSpPr>
        <p:spPr>
          <a:xfrm>
            <a:off x="8321070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44" name="Forma"/>
          <p:cNvSpPr/>
          <p:nvPr/>
        </p:nvSpPr>
        <p:spPr>
          <a:xfrm>
            <a:off x="4381585" y="5285057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45" name="Forma"/>
          <p:cNvSpPr/>
          <p:nvPr/>
        </p:nvSpPr>
        <p:spPr>
          <a:xfrm>
            <a:off x="4381585" y="-1559663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46" name="Forma"/>
          <p:cNvSpPr/>
          <p:nvPr/>
        </p:nvSpPr>
        <p:spPr>
          <a:xfrm>
            <a:off x="8321070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47" name="Forma"/>
          <p:cNvSpPr/>
          <p:nvPr/>
        </p:nvSpPr>
        <p:spPr>
          <a:xfrm>
            <a:off x="442098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48" name="Forma"/>
          <p:cNvSpPr/>
          <p:nvPr/>
        </p:nvSpPr>
        <p:spPr>
          <a:xfrm>
            <a:off x="442098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655" name="Gruppo"/>
          <p:cNvGrpSpPr/>
          <p:nvPr/>
        </p:nvGrpSpPr>
        <p:grpSpPr>
          <a:xfrm rot="10800000">
            <a:off x="12586836" y="-15141591"/>
            <a:ext cx="11355066" cy="48176555"/>
            <a:chOff x="0" y="0"/>
            <a:chExt cx="11355064" cy="48176553"/>
          </a:xfrm>
        </p:grpSpPr>
        <p:sp>
          <p:nvSpPr>
            <p:cNvPr id="649" name="Forma"/>
            <p:cNvSpPr/>
            <p:nvPr/>
          </p:nvSpPr>
          <p:spPr>
            <a:xfrm>
              <a:off x="7878971" y="20760847"/>
              <a:ext cx="3476094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50" name="Forma"/>
            <p:cNvSpPr/>
            <p:nvPr/>
          </p:nvSpPr>
          <p:spPr>
            <a:xfrm>
              <a:off x="3939486" y="24651996"/>
              <a:ext cx="3476094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51" name="Forma"/>
            <p:cNvSpPr/>
            <p:nvPr/>
          </p:nvSpPr>
          <p:spPr>
            <a:xfrm>
              <a:off x="3939486" y="3770304"/>
              <a:ext cx="3476094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52" name="Forma"/>
            <p:cNvSpPr/>
            <p:nvPr/>
          </p:nvSpPr>
          <p:spPr>
            <a:xfrm>
              <a:off x="7878971" y="0"/>
              <a:ext cx="3476094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53" name="Forma"/>
            <p:cNvSpPr/>
            <p:nvPr/>
          </p:nvSpPr>
          <p:spPr>
            <a:xfrm>
              <a:off x="0" y="20760847"/>
              <a:ext cx="3476093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54" name="Forma"/>
            <p:cNvSpPr/>
            <p:nvPr/>
          </p:nvSpPr>
          <p:spPr>
            <a:xfrm>
              <a:off x="0" y="0"/>
              <a:ext cx="3476093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656" name="43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38</a:t>
            </a:r>
          </a:p>
        </p:txBody>
      </p:sp>
      <p:sp>
        <p:nvSpPr>
          <p:cNvPr id="657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59" name="PHYD | DIGITAL BROCHURE"/>
          <p:cNvSpPr txBox="1"/>
          <p:nvPr/>
        </p:nvSpPr>
        <p:spPr>
          <a:xfrm>
            <a:off x="583920" y="12760118"/>
            <a:ext cx="4372544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0" name="PHYD HUB | EVENTI"/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EVENTI</a:t>
            </a:r>
          </a:p>
        </p:txBody>
      </p:sp>
      <p:pic>
        <p:nvPicPr>
          <p:cNvPr id="661" name="0M3A0009.jpg" descr="0M3A000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4"/>
          <a:stretch>
            <a:fillRect/>
          </a:stretch>
        </p:blipFill>
        <p:spPr>
          <a:xfrm>
            <a:off x="12128879" y="2054847"/>
            <a:ext cx="12270991" cy="7803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0M3A1601.jpg" descr="0M3A16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t="5318" r="5301" b="5318"/>
          <a:stretch>
            <a:fillRect/>
          </a:stretch>
        </p:blipFill>
        <p:spPr>
          <a:xfrm>
            <a:off x="-154864" y="1202184"/>
            <a:ext cx="7387491" cy="4924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0M3A0968.jpg" descr="0M3A096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>
            <a:fillRect/>
          </a:stretch>
        </p:blipFill>
        <p:spPr>
          <a:xfrm>
            <a:off x="4375234" y="7572665"/>
            <a:ext cx="9851637" cy="6567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Forma"/>
          <p:cNvSpPr/>
          <p:nvPr/>
        </p:nvSpPr>
        <p:spPr>
          <a:xfrm rot="10800000">
            <a:off x="12586836" y="-11250442"/>
            <a:ext cx="3476094" cy="23524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66" name="Forma"/>
          <p:cNvSpPr/>
          <p:nvPr/>
        </p:nvSpPr>
        <p:spPr>
          <a:xfrm rot="10800000">
            <a:off x="16526321" y="-15141591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67" name="Forma"/>
          <p:cNvSpPr/>
          <p:nvPr/>
        </p:nvSpPr>
        <p:spPr>
          <a:xfrm rot="10800000">
            <a:off x="16526321" y="5740100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68" name="Forma"/>
          <p:cNvSpPr/>
          <p:nvPr/>
        </p:nvSpPr>
        <p:spPr>
          <a:xfrm rot="10800000">
            <a:off x="12586836" y="951040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69" name="Forma"/>
          <p:cNvSpPr/>
          <p:nvPr/>
        </p:nvSpPr>
        <p:spPr>
          <a:xfrm rot="10800000">
            <a:off x="20465808" y="-11250442"/>
            <a:ext cx="3476094" cy="23524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0" name="Forma"/>
          <p:cNvSpPr/>
          <p:nvPr/>
        </p:nvSpPr>
        <p:spPr>
          <a:xfrm rot="10800000">
            <a:off x="20465808" y="951040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1" name="Forma"/>
          <p:cNvSpPr/>
          <p:nvPr/>
        </p:nvSpPr>
        <p:spPr>
          <a:xfrm>
            <a:off x="8321070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2" name="Forma"/>
          <p:cNvSpPr/>
          <p:nvPr/>
        </p:nvSpPr>
        <p:spPr>
          <a:xfrm>
            <a:off x="4381585" y="5285057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3" name="Forma"/>
          <p:cNvSpPr/>
          <p:nvPr/>
        </p:nvSpPr>
        <p:spPr>
          <a:xfrm>
            <a:off x="4381585" y="-1559663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4" name="Forma"/>
          <p:cNvSpPr/>
          <p:nvPr/>
        </p:nvSpPr>
        <p:spPr>
          <a:xfrm>
            <a:off x="8321070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5" name="Forma"/>
          <p:cNvSpPr/>
          <p:nvPr/>
        </p:nvSpPr>
        <p:spPr>
          <a:xfrm>
            <a:off x="442098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6" name="Forma"/>
          <p:cNvSpPr/>
          <p:nvPr/>
        </p:nvSpPr>
        <p:spPr>
          <a:xfrm>
            <a:off x="442098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7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9" name="PHYD | DIGITAL BROCHURE"/>
          <p:cNvSpPr txBox="1"/>
          <p:nvPr/>
        </p:nvSpPr>
        <p:spPr>
          <a:xfrm>
            <a:off x="583920" y="12760118"/>
            <a:ext cx="4372544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0" name="44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39</a:t>
            </a:r>
          </a:p>
        </p:txBody>
      </p:sp>
      <p:sp>
        <p:nvSpPr>
          <p:cNvPr id="681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809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82" name="PHYD HUB | EVENTI"/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EVENTI</a:t>
            </a:r>
          </a:p>
        </p:txBody>
      </p:sp>
      <p:pic>
        <p:nvPicPr>
          <p:cNvPr id="683" name="PHYD_20201002_MUSICREVOLUTION_CF_ALTA-264.jpg" descr="PHYD_20201002_MUSICREVOLUTION_CF_ALTA-26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>
          <a:xfrm>
            <a:off x="17164987" y="1202184"/>
            <a:ext cx="7387492" cy="4924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PHYD_20201002_MUSICREVOLUTION_CF_ALTA-043.jpg" descr="PHYD_20201002_MUSICREVOLUTION_CF_ALTA-04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2" b="45107"/>
          <a:stretch>
            <a:fillRect/>
          </a:stretch>
        </p:blipFill>
        <p:spPr>
          <a:xfrm>
            <a:off x="9808361" y="7572665"/>
            <a:ext cx="9851638" cy="6567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PHYD_20201002_MUSICREVOLUTION_CF_ALTA-328.jpg" descr="PHYD_20201002_MUSICREVOLUTION_CF_ALTA-32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" r="7018" b="6127"/>
          <a:stretch>
            <a:fillRect/>
          </a:stretch>
        </p:blipFill>
        <p:spPr>
          <a:xfrm>
            <a:off x="-913274" y="2054847"/>
            <a:ext cx="11802694" cy="7803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92A8B754-C767-74A8-5EC4-0A49CE78C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E3CC23-054C-4263-AA4E-D33645ED73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0" y="3211032"/>
            <a:ext cx="13489375" cy="100143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2FE5DBE-E3C9-4C8C-B15B-C5F691D5D8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60" b="21809"/>
          <a:stretch/>
        </p:blipFill>
        <p:spPr>
          <a:xfrm>
            <a:off x="13671889" y="759973"/>
            <a:ext cx="10499857" cy="9216037"/>
          </a:xfrm>
          <a:prstGeom prst="rect">
            <a:avLst/>
          </a:prstGeom>
        </p:spPr>
      </p:pic>
      <p:sp>
        <p:nvSpPr>
          <p:cNvPr id="192" name="7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/>
              <a:t>4</a:t>
            </a:r>
            <a:r>
              <a:t> </a:t>
            </a:r>
          </a:p>
        </p:txBody>
      </p:sp>
      <p:sp>
        <p:nvSpPr>
          <p:cNvPr id="193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809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3C5D3785-449D-0EFD-C7D8-45B9B250A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1947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0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Forma"/>
          <p:cNvSpPr/>
          <p:nvPr/>
        </p:nvSpPr>
        <p:spPr>
          <a:xfrm>
            <a:off x="8321070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88" name="Forma"/>
          <p:cNvSpPr/>
          <p:nvPr/>
        </p:nvSpPr>
        <p:spPr>
          <a:xfrm>
            <a:off x="4381585" y="5285057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89" name="Forma"/>
          <p:cNvSpPr/>
          <p:nvPr/>
        </p:nvSpPr>
        <p:spPr>
          <a:xfrm>
            <a:off x="4381585" y="-1559663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90" name="Forma"/>
          <p:cNvSpPr/>
          <p:nvPr/>
        </p:nvSpPr>
        <p:spPr>
          <a:xfrm>
            <a:off x="8321070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91" name="Forma"/>
          <p:cNvSpPr/>
          <p:nvPr/>
        </p:nvSpPr>
        <p:spPr>
          <a:xfrm>
            <a:off x="442098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92" name="Forma"/>
          <p:cNvSpPr/>
          <p:nvPr/>
        </p:nvSpPr>
        <p:spPr>
          <a:xfrm>
            <a:off x="442098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699" name="Gruppo"/>
          <p:cNvGrpSpPr/>
          <p:nvPr/>
        </p:nvGrpSpPr>
        <p:grpSpPr>
          <a:xfrm rot="10800000">
            <a:off x="12586836" y="-15141591"/>
            <a:ext cx="11355066" cy="48176555"/>
            <a:chOff x="0" y="0"/>
            <a:chExt cx="11355064" cy="48176553"/>
          </a:xfrm>
        </p:grpSpPr>
        <p:sp>
          <p:nvSpPr>
            <p:cNvPr id="693" name="Forma"/>
            <p:cNvSpPr/>
            <p:nvPr/>
          </p:nvSpPr>
          <p:spPr>
            <a:xfrm>
              <a:off x="7878971" y="20760847"/>
              <a:ext cx="3476094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94" name="Forma"/>
            <p:cNvSpPr/>
            <p:nvPr/>
          </p:nvSpPr>
          <p:spPr>
            <a:xfrm>
              <a:off x="3939486" y="24651996"/>
              <a:ext cx="3476094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95" name="Forma"/>
            <p:cNvSpPr/>
            <p:nvPr/>
          </p:nvSpPr>
          <p:spPr>
            <a:xfrm>
              <a:off x="3939486" y="3770304"/>
              <a:ext cx="3476094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96" name="Forma"/>
            <p:cNvSpPr/>
            <p:nvPr/>
          </p:nvSpPr>
          <p:spPr>
            <a:xfrm>
              <a:off x="7878971" y="0"/>
              <a:ext cx="3476094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97" name="Forma"/>
            <p:cNvSpPr/>
            <p:nvPr/>
          </p:nvSpPr>
          <p:spPr>
            <a:xfrm>
              <a:off x="0" y="20760847"/>
              <a:ext cx="3476093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98" name="Forma"/>
            <p:cNvSpPr/>
            <p:nvPr/>
          </p:nvSpPr>
          <p:spPr>
            <a:xfrm>
              <a:off x="0" y="0"/>
              <a:ext cx="3476093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700" name="45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40</a:t>
            </a:r>
            <a:endParaRPr dirty="0"/>
          </a:p>
        </p:txBody>
      </p:sp>
      <p:sp>
        <p:nvSpPr>
          <p:cNvPr id="701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03" name="PHYD | DIGITAL BROCHURE"/>
          <p:cNvSpPr txBox="1"/>
          <p:nvPr/>
        </p:nvSpPr>
        <p:spPr>
          <a:xfrm>
            <a:off x="583920" y="12760118"/>
            <a:ext cx="4372544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4" name="PHYD HUB | EVENTI"/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EVENTI </a:t>
            </a:r>
          </a:p>
        </p:txBody>
      </p:sp>
      <p:pic>
        <p:nvPicPr>
          <p:cNvPr id="705" name="6fb0d7a8-8bd0-4b3f-837d-f2cf363922d2.jpg" descr="6fb0d7a8-8bd0-4b3f-837d-f2cf363922d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4" b="26154"/>
          <a:stretch>
            <a:fillRect/>
          </a:stretch>
        </p:blipFill>
        <p:spPr>
          <a:xfrm>
            <a:off x="12128879" y="2054847"/>
            <a:ext cx="12270991" cy="7803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9d725d16-74be-460a-bb4a-ece84dd6761b.jpg" descr="9d725d16-74be-460a-bb4a-ece84dd6761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 r="14800" b="42384"/>
          <a:stretch>
            <a:fillRect/>
          </a:stretch>
        </p:blipFill>
        <p:spPr>
          <a:xfrm>
            <a:off x="-73678" y="1202184"/>
            <a:ext cx="7306305" cy="4924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24676d23-3c5a-4530-9fa5-0b2a8d0aa2c7.jpg" descr="24676d23-3c5a-4530-9fa5-0b2a8d0aa2c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t="26274" b="26274"/>
          <a:stretch>
            <a:fillRect/>
          </a:stretch>
        </p:blipFill>
        <p:spPr>
          <a:xfrm>
            <a:off x="4375234" y="7572664"/>
            <a:ext cx="9765720" cy="6567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Forma"/>
          <p:cNvSpPr/>
          <p:nvPr/>
        </p:nvSpPr>
        <p:spPr>
          <a:xfrm rot="10800000">
            <a:off x="12586836" y="-11250442"/>
            <a:ext cx="3476094" cy="23524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0" name="Forma"/>
          <p:cNvSpPr/>
          <p:nvPr/>
        </p:nvSpPr>
        <p:spPr>
          <a:xfrm rot="10800000">
            <a:off x="16526321" y="-15141591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1" name="Forma"/>
          <p:cNvSpPr/>
          <p:nvPr/>
        </p:nvSpPr>
        <p:spPr>
          <a:xfrm rot="10800000">
            <a:off x="16526321" y="5740100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2" name="Forma"/>
          <p:cNvSpPr/>
          <p:nvPr/>
        </p:nvSpPr>
        <p:spPr>
          <a:xfrm rot="10800000">
            <a:off x="12586836" y="951040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3" name="Forma"/>
          <p:cNvSpPr/>
          <p:nvPr/>
        </p:nvSpPr>
        <p:spPr>
          <a:xfrm rot="10800000">
            <a:off x="20465808" y="-11250442"/>
            <a:ext cx="3476094" cy="23524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4" name="Forma"/>
          <p:cNvSpPr/>
          <p:nvPr/>
        </p:nvSpPr>
        <p:spPr>
          <a:xfrm rot="10800000">
            <a:off x="20465808" y="951040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5" name="Forma"/>
          <p:cNvSpPr/>
          <p:nvPr/>
        </p:nvSpPr>
        <p:spPr>
          <a:xfrm>
            <a:off x="8321070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6" name="Forma"/>
          <p:cNvSpPr/>
          <p:nvPr/>
        </p:nvSpPr>
        <p:spPr>
          <a:xfrm>
            <a:off x="4381585" y="5285057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7" name="Forma"/>
          <p:cNvSpPr/>
          <p:nvPr/>
        </p:nvSpPr>
        <p:spPr>
          <a:xfrm>
            <a:off x="4381585" y="-1559663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8" name="Forma"/>
          <p:cNvSpPr/>
          <p:nvPr/>
        </p:nvSpPr>
        <p:spPr>
          <a:xfrm>
            <a:off x="8321070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9" name="Forma"/>
          <p:cNvSpPr/>
          <p:nvPr/>
        </p:nvSpPr>
        <p:spPr>
          <a:xfrm>
            <a:off x="442098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20" name="Forma"/>
          <p:cNvSpPr/>
          <p:nvPr/>
        </p:nvSpPr>
        <p:spPr>
          <a:xfrm>
            <a:off x="442098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21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23" name="PHYD | DIGITAL BROCHURE"/>
          <p:cNvSpPr txBox="1"/>
          <p:nvPr/>
        </p:nvSpPr>
        <p:spPr>
          <a:xfrm>
            <a:off x="583920" y="12760118"/>
            <a:ext cx="4372544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4" name="46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41</a:t>
            </a:r>
            <a:endParaRPr dirty="0"/>
          </a:p>
        </p:txBody>
      </p:sp>
      <p:sp>
        <p:nvSpPr>
          <p:cNvPr id="725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809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26" name="PHYD HUB | EVENTI"/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EVENTI</a:t>
            </a:r>
          </a:p>
        </p:txBody>
      </p:sp>
      <p:pic>
        <p:nvPicPr>
          <p:cNvPr id="727" name="4.jpeg" descr="4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2" t="5609" r="22078" b="5609"/>
          <a:stretch>
            <a:fillRect/>
          </a:stretch>
        </p:blipFill>
        <p:spPr>
          <a:xfrm>
            <a:off x="-2008987" y="6999570"/>
            <a:ext cx="4988691" cy="4903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8" name="f4808612-8398-4a41-8671-39922f0e9ca2.jpg" descr="f4808612-8398-4a41-8671-39922f0e9ca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7" t="12651" b="12651"/>
          <a:stretch>
            <a:fillRect/>
          </a:stretch>
        </p:blipFill>
        <p:spPr>
          <a:xfrm>
            <a:off x="19220765" y="6014184"/>
            <a:ext cx="5750419" cy="4955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9" name="5.jpeg" descr="5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8520" r="6255" b="21991"/>
          <a:stretch>
            <a:fillRect/>
          </a:stretch>
        </p:blipFill>
        <p:spPr>
          <a:xfrm>
            <a:off x="13943827" y="-150323"/>
            <a:ext cx="7612905" cy="339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0" name="7.jpg" descr="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" b="1860"/>
          <a:stretch>
            <a:fillRect/>
          </a:stretch>
        </p:blipFill>
        <p:spPr>
          <a:xfrm>
            <a:off x="4993913" y="4573484"/>
            <a:ext cx="12194468" cy="7827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1" name="6.jpeg" descr="6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t="4351" r="1069" b="4351"/>
          <a:stretch>
            <a:fillRect/>
          </a:stretch>
        </p:blipFill>
        <p:spPr>
          <a:xfrm>
            <a:off x="2653302" y="1135928"/>
            <a:ext cx="7467720" cy="497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6B897F9A-CD0D-8F69-90BB-448EABAA57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0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Forma"/>
          <p:cNvSpPr/>
          <p:nvPr/>
        </p:nvSpPr>
        <p:spPr>
          <a:xfrm>
            <a:off x="8321070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34" name="Forma"/>
          <p:cNvSpPr/>
          <p:nvPr/>
        </p:nvSpPr>
        <p:spPr>
          <a:xfrm>
            <a:off x="4381585" y="5285057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35" name="Forma"/>
          <p:cNvSpPr/>
          <p:nvPr/>
        </p:nvSpPr>
        <p:spPr>
          <a:xfrm>
            <a:off x="4381585" y="-1559663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36" name="Forma"/>
          <p:cNvSpPr/>
          <p:nvPr/>
        </p:nvSpPr>
        <p:spPr>
          <a:xfrm>
            <a:off x="8321070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37" name="Forma"/>
          <p:cNvSpPr/>
          <p:nvPr/>
        </p:nvSpPr>
        <p:spPr>
          <a:xfrm>
            <a:off x="442098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38" name="Forma"/>
          <p:cNvSpPr/>
          <p:nvPr/>
        </p:nvSpPr>
        <p:spPr>
          <a:xfrm>
            <a:off x="442098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745" name="Gruppo"/>
          <p:cNvGrpSpPr/>
          <p:nvPr/>
        </p:nvGrpSpPr>
        <p:grpSpPr>
          <a:xfrm rot="10800000">
            <a:off x="12586836" y="-15141591"/>
            <a:ext cx="11355066" cy="48176555"/>
            <a:chOff x="0" y="0"/>
            <a:chExt cx="11355064" cy="48176553"/>
          </a:xfrm>
        </p:grpSpPr>
        <p:sp>
          <p:nvSpPr>
            <p:cNvPr id="739" name="Forma"/>
            <p:cNvSpPr/>
            <p:nvPr/>
          </p:nvSpPr>
          <p:spPr>
            <a:xfrm>
              <a:off x="7878971" y="20760847"/>
              <a:ext cx="3476094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40" name="Forma"/>
            <p:cNvSpPr/>
            <p:nvPr/>
          </p:nvSpPr>
          <p:spPr>
            <a:xfrm>
              <a:off x="3939486" y="24651996"/>
              <a:ext cx="3476094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41" name="Forma"/>
            <p:cNvSpPr/>
            <p:nvPr/>
          </p:nvSpPr>
          <p:spPr>
            <a:xfrm>
              <a:off x="3939486" y="3770304"/>
              <a:ext cx="3476094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42" name="Forma"/>
            <p:cNvSpPr/>
            <p:nvPr/>
          </p:nvSpPr>
          <p:spPr>
            <a:xfrm>
              <a:off x="7878971" y="0"/>
              <a:ext cx="3476094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43" name="Forma"/>
            <p:cNvSpPr/>
            <p:nvPr/>
          </p:nvSpPr>
          <p:spPr>
            <a:xfrm>
              <a:off x="0" y="20760847"/>
              <a:ext cx="3476093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44" name="Forma"/>
            <p:cNvSpPr/>
            <p:nvPr/>
          </p:nvSpPr>
          <p:spPr>
            <a:xfrm>
              <a:off x="0" y="0"/>
              <a:ext cx="3476093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746" name="47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42</a:t>
            </a:r>
            <a:endParaRPr dirty="0"/>
          </a:p>
        </p:txBody>
      </p:sp>
      <p:sp>
        <p:nvSpPr>
          <p:cNvPr id="747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49" name="PHYD | DIGITAL BROCHURE"/>
          <p:cNvSpPr txBox="1"/>
          <p:nvPr/>
        </p:nvSpPr>
        <p:spPr>
          <a:xfrm>
            <a:off x="583920" y="12760118"/>
            <a:ext cx="4372544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0" name="PHYD HUB | EVENTI"/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EVENTI</a:t>
            </a:r>
          </a:p>
        </p:txBody>
      </p:sp>
      <p:pic>
        <p:nvPicPr>
          <p:cNvPr id="751" name="PHYD_20200916_OPENING_CF_ALTA-624.jpg" descr="PHYD_20200916_OPENING_CF_ALTA-6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4443" r="2238" b="4443"/>
          <a:stretch>
            <a:fillRect/>
          </a:stretch>
        </p:blipFill>
        <p:spPr>
          <a:xfrm>
            <a:off x="12128879" y="2054847"/>
            <a:ext cx="12270991" cy="7803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2" name="PHYD_20200916_OPENING_CF_ALTA-157.jpg" descr="PHYD_20200916_OPENING_CF_ALTA-15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2" r="51050" b="38459"/>
          <a:stretch>
            <a:fillRect/>
          </a:stretch>
        </p:blipFill>
        <p:spPr>
          <a:xfrm>
            <a:off x="-127281" y="1202184"/>
            <a:ext cx="7359908" cy="4924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53" name="PHYD_20200916_OPENING_CF_ALTA-216.jpg" descr="PHYD_20200916_OPENING_CF_ALTA-21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t="11138" r="4913"/>
          <a:stretch>
            <a:fillRect/>
          </a:stretch>
        </p:blipFill>
        <p:spPr>
          <a:xfrm>
            <a:off x="4375234" y="7572665"/>
            <a:ext cx="9851637" cy="6472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Forma"/>
          <p:cNvSpPr/>
          <p:nvPr/>
        </p:nvSpPr>
        <p:spPr>
          <a:xfrm rot="10800000">
            <a:off x="12586836" y="-11250442"/>
            <a:ext cx="3476094" cy="23524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56" name="Forma"/>
          <p:cNvSpPr/>
          <p:nvPr/>
        </p:nvSpPr>
        <p:spPr>
          <a:xfrm rot="10800000">
            <a:off x="16526321" y="-15141591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57" name="Forma"/>
          <p:cNvSpPr/>
          <p:nvPr/>
        </p:nvSpPr>
        <p:spPr>
          <a:xfrm rot="10800000">
            <a:off x="16526321" y="5740100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58" name="Forma"/>
          <p:cNvSpPr/>
          <p:nvPr/>
        </p:nvSpPr>
        <p:spPr>
          <a:xfrm rot="10800000">
            <a:off x="12586836" y="951040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59" name="Forma"/>
          <p:cNvSpPr/>
          <p:nvPr/>
        </p:nvSpPr>
        <p:spPr>
          <a:xfrm rot="10800000">
            <a:off x="20465808" y="-11250442"/>
            <a:ext cx="3476094" cy="23524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0" name="Forma"/>
          <p:cNvSpPr/>
          <p:nvPr/>
        </p:nvSpPr>
        <p:spPr>
          <a:xfrm rot="10800000">
            <a:off x="20465808" y="951040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1" name="Forma"/>
          <p:cNvSpPr/>
          <p:nvPr/>
        </p:nvSpPr>
        <p:spPr>
          <a:xfrm>
            <a:off x="8321070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2" name="Forma"/>
          <p:cNvSpPr/>
          <p:nvPr/>
        </p:nvSpPr>
        <p:spPr>
          <a:xfrm>
            <a:off x="4381585" y="5285057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3" name="Forma"/>
          <p:cNvSpPr/>
          <p:nvPr/>
        </p:nvSpPr>
        <p:spPr>
          <a:xfrm>
            <a:off x="4381585" y="-1559663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4" name="Forma"/>
          <p:cNvSpPr/>
          <p:nvPr/>
        </p:nvSpPr>
        <p:spPr>
          <a:xfrm>
            <a:off x="8321070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5" name="Forma"/>
          <p:cNvSpPr/>
          <p:nvPr/>
        </p:nvSpPr>
        <p:spPr>
          <a:xfrm>
            <a:off x="442098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6" name="Forma"/>
          <p:cNvSpPr/>
          <p:nvPr/>
        </p:nvSpPr>
        <p:spPr>
          <a:xfrm>
            <a:off x="442098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8095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7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9" name="PHYD | DIGITAL BROCHURE"/>
          <p:cNvSpPr txBox="1"/>
          <p:nvPr/>
        </p:nvSpPr>
        <p:spPr>
          <a:xfrm>
            <a:off x="583920" y="12760118"/>
            <a:ext cx="4372544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70" name="48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/>
              <a:t>43</a:t>
            </a:r>
            <a:endParaRPr dirty="0"/>
          </a:p>
        </p:txBody>
      </p:sp>
      <p:sp>
        <p:nvSpPr>
          <p:cNvPr id="771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809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72" name="PHYD HUB | EVENTI"/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EVENTI</a:t>
            </a:r>
          </a:p>
        </p:txBody>
      </p:sp>
      <p:pic>
        <p:nvPicPr>
          <p:cNvPr id="773" name="PHYD_030.jpg" descr="PHYD_03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8418" r="42163" b="18418"/>
          <a:stretch>
            <a:fillRect/>
          </a:stretch>
        </p:blipFill>
        <p:spPr>
          <a:xfrm>
            <a:off x="-2008987" y="6999570"/>
            <a:ext cx="4988691" cy="4903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PHYD_062.jpg" descr="PHYD_06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5" t="3419" b="3419"/>
          <a:stretch>
            <a:fillRect/>
          </a:stretch>
        </p:blipFill>
        <p:spPr>
          <a:xfrm>
            <a:off x="19220764" y="6014184"/>
            <a:ext cx="5233980" cy="4955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PHYD_041.jpg" descr="PHYD_04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" t="14782" r="6960" b="27571"/>
          <a:stretch>
            <a:fillRect/>
          </a:stretch>
        </p:blipFill>
        <p:spPr>
          <a:xfrm>
            <a:off x="13943827" y="-150323"/>
            <a:ext cx="7612904" cy="339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PHYD_066.jpg" descr="PHYD_06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/>
          <a:stretch>
            <a:fillRect/>
          </a:stretch>
        </p:blipFill>
        <p:spPr>
          <a:xfrm>
            <a:off x="4993913" y="4573484"/>
            <a:ext cx="12194468" cy="7827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PHYD_042.jpg" descr="PHYD_04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9450" r="9558" b="2925"/>
          <a:stretch>
            <a:fillRect/>
          </a:stretch>
        </p:blipFill>
        <p:spPr>
          <a:xfrm>
            <a:off x="2653302" y="1135928"/>
            <a:ext cx="7467720" cy="497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184FF3C7-3F63-9B29-0293-D77AD10F8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_DSC2866.jpg" descr="_DSC2866.jpg">
            <a:extLst>
              <a:ext uri="{FF2B5EF4-FFF2-40B4-BE49-F238E27FC236}">
                <a16:creationId xmlns:a16="http://schemas.microsoft.com/office/drawing/2014/main" id="{A224BE61-49B3-47EE-85DD-5CC97F193D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3" b="5397"/>
          <a:stretch/>
        </p:blipFill>
        <p:spPr>
          <a:xfrm>
            <a:off x="20" y="10"/>
            <a:ext cx="24383980" cy="13715990"/>
          </a:xfrm>
          <a:prstGeom prst="rect">
            <a:avLst/>
          </a:prstGeom>
        </p:spPr>
      </p:pic>
      <p:sp>
        <p:nvSpPr>
          <p:cNvPr id="170" name="Freeform: Shape 172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3048" y="2"/>
            <a:ext cx="14590954" cy="13706914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Elisabetta Torda…">
            <a:extLst>
              <a:ext uri="{FF2B5EF4-FFF2-40B4-BE49-F238E27FC236}">
                <a16:creationId xmlns:a16="http://schemas.microsoft.com/office/drawing/2014/main" id="{3ACF6BDA-ABEC-4FB3-BE2E-ED08B1E423AA}"/>
              </a:ext>
            </a:extLst>
          </p:cNvPr>
          <p:cNvSpPr txBox="1"/>
          <p:nvPr/>
        </p:nvSpPr>
        <p:spPr>
          <a:xfrm>
            <a:off x="15442268" y="11871290"/>
            <a:ext cx="5465428" cy="521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2" name="Martina Francesconi…">
            <a:extLst>
              <a:ext uri="{FF2B5EF4-FFF2-40B4-BE49-F238E27FC236}">
                <a16:creationId xmlns:a16="http://schemas.microsoft.com/office/drawing/2014/main" id="{11799C79-15D1-47CA-9796-3E2F4A816736}"/>
              </a:ext>
            </a:extLst>
          </p:cNvPr>
          <p:cNvSpPr txBox="1"/>
          <p:nvPr/>
        </p:nvSpPr>
        <p:spPr>
          <a:xfrm>
            <a:off x="13639924" y="8891433"/>
            <a:ext cx="8034420" cy="182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defTabSz="457200">
              <a:lnSpc>
                <a:spcPct val="120000"/>
              </a:lnSpc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3200">
                <a:solidFill>
                  <a:schemeClr val="tx1"/>
                </a:solidFill>
              </a:rPr>
              <a:t>Elisabetta </a:t>
            </a:r>
            <a:r>
              <a:rPr lang="it-IT" sz="3200" err="1">
                <a:solidFill>
                  <a:schemeClr val="tx1"/>
                </a:solidFill>
              </a:rPr>
              <a:t>Torda</a:t>
            </a:r>
            <a:endParaRPr lang="en-US" sz="3200">
              <a:solidFill>
                <a:schemeClr val="tx1"/>
              </a:solidFill>
            </a:endParaRPr>
          </a:p>
          <a:p>
            <a:pPr algn="l" defTabSz="457200">
              <a:lnSpc>
                <a:spcPct val="120000"/>
              </a:lnSpc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320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hub@phyd</a:t>
            </a:r>
            <a:r>
              <a:rPr lang="it-IT" sz="320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it-IT" sz="320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r>
              <a:rPr lang="it-IT" sz="3200">
                <a:solidFill>
                  <a:schemeClr val="tx1"/>
                </a:solidFill>
              </a:rPr>
              <a:t>    </a:t>
            </a:r>
            <a:endParaRPr lang="en-US" sz="3200">
              <a:solidFill>
                <a:schemeClr val="tx1"/>
              </a:solidFill>
            </a:endParaRPr>
          </a:p>
          <a:p>
            <a:pPr algn="l" defTabSz="457200">
              <a:lnSpc>
                <a:spcPct val="120000"/>
              </a:lnSpc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3200">
                <a:solidFill>
                  <a:schemeClr val="tx1"/>
                </a:solidFill>
              </a:rPr>
              <a:t>+39 324 0019953</a:t>
            </a:r>
          </a:p>
        </p:txBody>
      </p:sp>
      <p:sp>
        <p:nvSpPr>
          <p:cNvPr id="13" name="Via Tortona 31, Milano">
            <a:extLst>
              <a:ext uri="{FF2B5EF4-FFF2-40B4-BE49-F238E27FC236}">
                <a16:creationId xmlns:a16="http://schemas.microsoft.com/office/drawing/2014/main" id="{22A133F3-A327-4E01-896D-35F6B894EBA7}"/>
              </a:ext>
            </a:extLst>
          </p:cNvPr>
          <p:cNvSpPr txBox="1"/>
          <p:nvPr/>
        </p:nvSpPr>
        <p:spPr>
          <a:xfrm>
            <a:off x="13639924" y="6245390"/>
            <a:ext cx="7847614" cy="18015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xmlns="" val="1"/>
            </a:ext>
          </a:extLst>
        </p:spPr>
        <p:txBody>
          <a:bodyPr vert="horz" lIns="91440" tIns="45720" rIns="91440" bIns="45720" rtlCol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defTabSz="91440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Via Tortona 31 | Milano</a:t>
            </a:r>
          </a:p>
          <a:p>
            <a:pPr algn="l" defTabSz="91440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E80A4D"/>
                </a:solidFill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phyd.com</a:t>
            </a:r>
            <a:endParaRPr lang="en-US" sz="4400" kern="1200">
              <a:solidFill>
                <a:srgbClr val="E80A4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81C7F81-FE45-01DA-4609-03B7D0E4C4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5898" y="2828934"/>
            <a:ext cx="4446922" cy="302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3172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">
            <a:extLst>
              <a:ext uri="{FF2B5EF4-FFF2-40B4-BE49-F238E27FC236}">
                <a16:creationId xmlns:a16="http://schemas.microsoft.com/office/drawing/2014/main" id="{F7FA0C98-D292-49F3-A2A4-78D3A4829A48}"/>
              </a:ext>
            </a:extLst>
          </p:cNvPr>
          <p:cNvSpPr/>
          <p:nvPr/>
        </p:nvSpPr>
        <p:spPr>
          <a:xfrm rot="10800000">
            <a:off x="14100175" y="-7394544"/>
            <a:ext cx="13206727" cy="89376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199A009-9BD8-41EE-99DE-ED30B7FC0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371" y="12578300"/>
            <a:ext cx="823239" cy="634755"/>
          </a:xfrm>
          <a:prstGeom prst="rect">
            <a:avLst/>
          </a:prstGeom>
        </p:spPr>
      </p:pic>
      <p:sp>
        <p:nvSpPr>
          <p:cNvPr id="14" name="PHYD HUB | ARENA">
            <a:extLst>
              <a:ext uri="{FF2B5EF4-FFF2-40B4-BE49-F238E27FC236}">
                <a16:creationId xmlns:a16="http://schemas.microsoft.com/office/drawing/2014/main" id="{51DFE043-41C0-4E4D-B679-BAFFEFEA41D4}"/>
              </a:ext>
            </a:extLst>
          </p:cNvPr>
          <p:cNvSpPr txBox="1"/>
          <p:nvPr/>
        </p:nvSpPr>
        <p:spPr>
          <a:xfrm>
            <a:off x="9479775" y="2070141"/>
            <a:ext cx="7752006" cy="2148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sz="12200">
                <a:solidFill>
                  <a:schemeClr val="bg1"/>
                </a:solidFill>
              </a:rPr>
              <a:t>Indice</a:t>
            </a:r>
            <a:endParaRPr sz="12200">
              <a:solidFill>
                <a:schemeClr val="bg1"/>
              </a:solidFill>
            </a:endParaRPr>
          </a:p>
        </p:txBody>
      </p:sp>
      <p:sp>
        <p:nvSpPr>
          <p:cNvPr id="10" name="2.   Phyd…">
            <a:extLst>
              <a:ext uri="{FF2B5EF4-FFF2-40B4-BE49-F238E27FC236}">
                <a16:creationId xmlns:a16="http://schemas.microsoft.com/office/drawing/2014/main" id="{2D1D6AB3-2E25-47FA-A61B-D119EF6800C4}"/>
              </a:ext>
            </a:extLst>
          </p:cNvPr>
          <p:cNvSpPr txBox="1"/>
          <p:nvPr/>
        </p:nvSpPr>
        <p:spPr>
          <a:xfrm>
            <a:off x="15684500" y="6022000"/>
            <a:ext cx="5465429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4000" dirty="0">
                <a:solidFill>
                  <a:srgbClr val="E80A4D"/>
                </a:solidFill>
              </a:rPr>
              <a:t>6</a:t>
            </a:r>
            <a:r>
              <a:rPr sz="4000" dirty="0">
                <a:solidFill>
                  <a:srgbClr val="E80A4D"/>
                </a:solidFill>
              </a:rPr>
              <a:t>.</a:t>
            </a:r>
            <a:r>
              <a:rPr lang="it-IT" sz="4000" dirty="0">
                <a:solidFill>
                  <a:srgbClr val="E80A4D"/>
                </a:solidFill>
              </a:rPr>
              <a:t>     </a:t>
            </a:r>
            <a:r>
              <a:rPr sz="4000" dirty="0">
                <a:solidFill>
                  <a:srgbClr val="E80A4D"/>
                </a:solidFill>
              </a:rPr>
              <a:t>Edge</a:t>
            </a:r>
          </a:p>
          <a:p>
            <a:pPr algn="l" defTabSz="457200"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000">
              <a:solidFill>
                <a:srgbClr val="E80A4D"/>
              </a:solidFill>
            </a:endParaRPr>
          </a:p>
          <a:p>
            <a:pPr algn="l" defTabSz="457200"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>
                <a:solidFill>
                  <a:srgbClr val="E80A4D"/>
                </a:solidFill>
              </a:rPr>
              <a:t>1</a:t>
            </a:r>
            <a:r>
              <a:rPr lang="it-IT" sz="4000" dirty="0">
                <a:solidFill>
                  <a:srgbClr val="E80A4D"/>
                </a:solidFill>
              </a:rPr>
              <a:t>2</a:t>
            </a:r>
            <a:r>
              <a:rPr sz="4000" dirty="0">
                <a:solidFill>
                  <a:srgbClr val="E80A4D"/>
                </a:solidFill>
              </a:rPr>
              <a:t>.</a:t>
            </a:r>
            <a:r>
              <a:rPr lang="it-IT" sz="4000" dirty="0">
                <a:solidFill>
                  <a:srgbClr val="E80A4D"/>
                </a:solidFill>
              </a:rPr>
              <a:t>  </a:t>
            </a:r>
            <a:r>
              <a:rPr sz="4000" dirty="0">
                <a:solidFill>
                  <a:srgbClr val="E80A4D"/>
                </a:solidFill>
              </a:rPr>
              <a:t> Arena</a:t>
            </a:r>
          </a:p>
          <a:p>
            <a:pPr algn="l" defTabSz="457200"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000">
              <a:solidFill>
                <a:srgbClr val="E80A4D"/>
              </a:solidFill>
            </a:endParaRPr>
          </a:p>
          <a:p>
            <a:pPr algn="l" defTabSz="457200"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4000" dirty="0">
                <a:solidFill>
                  <a:srgbClr val="E80A4D"/>
                </a:solidFill>
              </a:rPr>
              <a:t>17</a:t>
            </a:r>
            <a:r>
              <a:rPr sz="4000" dirty="0">
                <a:solidFill>
                  <a:srgbClr val="E80A4D"/>
                </a:solidFill>
              </a:rPr>
              <a:t>.</a:t>
            </a:r>
            <a:r>
              <a:rPr lang="it-IT" sz="4000" dirty="0">
                <a:solidFill>
                  <a:srgbClr val="E80A4D"/>
                </a:solidFill>
              </a:rPr>
              <a:t>  </a:t>
            </a:r>
            <a:r>
              <a:rPr sz="4000" dirty="0">
                <a:solidFill>
                  <a:srgbClr val="E80A4D"/>
                </a:solidFill>
              </a:rPr>
              <a:t> Forge e Capsule</a:t>
            </a:r>
          </a:p>
          <a:p>
            <a:pPr algn="l" defTabSz="457200"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000">
              <a:solidFill>
                <a:srgbClr val="E80A4D"/>
              </a:solidFill>
            </a:endParaRPr>
          </a:p>
          <a:p>
            <a:pPr algn="l" defTabSz="457200"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4000" dirty="0">
                <a:solidFill>
                  <a:srgbClr val="E80A4D"/>
                </a:solidFill>
              </a:rPr>
              <a:t>26</a:t>
            </a:r>
            <a:r>
              <a:rPr sz="4000" dirty="0">
                <a:solidFill>
                  <a:srgbClr val="E80A4D"/>
                </a:solidFill>
              </a:rPr>
              <a:t>.</a:t>
            </a:r>
            <a:r>
              <a:rPr lang="it-IT" sz="4000" dirty="0">
                <a:solidFill>
                  <a:srgbClr val="E80A4D"/>
                </a:solidFill>
              </a:rPr>
              <a:t>  </a:t>
            </a:r>
            <a:r>
              <a:rPr sz="4000" dirty="0">
                <a:solidFill>
                  <a:srgbClr val="E80A4D"/>
                </a:solidFill>
              </a:rPr>
              <a:t> Patio</a:t>
            </a:r>
          </a:p>
          <a:p>
            <a:pPr algn="l" defTabSz="457200"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000">
              <a:solidFill>
                <a:srgbClr val="E80A4D"/>
              </a:solidFill>
            </a:endParaRPr>
          </a:p>
          <a:p>
            <a:pPr algn="l" defTabSz="457200"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4000" dirty="0">
                <a:solidFill>
                  <a:srgbClr val="E80A4D"/>
                </a:solidFill>
              </a:rPr>
              <a:t>32</a:t>
            </a:r>
            <a:r>
              <a:rPr sz="4000" dirty="0">
                <a:solidFill>
                  <a:srgbClr val="E80A4D"/>
                </a:solidFill>
              </a:rPr>
              <a:t>.</a:t>
            </a:r>
            <a:r>
              <a:rPr lang="it-IT" sz="4000" dirty="0">
                <a:solidFill>
                  <a:srgbClr val="E80A4D"/>
                </a:solidFill>
              </a:rPr>
              <a:t>  </a:t>
            </a:r>
            <a:r>
              <a:rPr sz="4000" dirty="0">
                <a:solidFill>
                  <a:srgbClr val="E80A4D"/>
                </a:solidFill>
              </a:rPr>
              <a:t> </a:t>
            </a:r>
            <a:r>
              <a:rPr lang="it-IT" sz="4000" dirty="0">
                <a:solidFill>
                  <a:srgbClr val="E80A4D"/>
                </a:solidFill>
              </a:rPr>
              <a:t>Bistrot</a:t>
            </a:r>
            <a:endParaRPr sz="4000" dirty="0">
              <a:solidFill>
                <a:srgbClr val="E80A4D"/>
              </a:solidFill>
            </a:endParaRPr>
          </a:p>
          <a:p>
            <a:pPr algn="l" defTabSz="457200"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000">
              <a:solidFill>
                <a:srgbClr val="E80A4D"/>
              </a:solidFill>
            </a:endParaRPr>
          </a:p>
          <a:p>
            <a:pPr algn="l" defTabSz="457200">
              <a:defRPr sz="2500" b="0">
                <a:solidFill>
                  <a:srgbClr val="7300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4000" dirty="0">
                <a:solidFill>
                  <a:srgbClr val="E80A4D"/>
                </a:solidFill>
              </a:rPr>
              <a:t>37</a:t>
            </a:r>
            <a:r>
              <a:rPr sz="4000" dirty="0">
                <a:solidFill>
                  <a:srgbClr val="E80A4D"/>
                </a:solidFill>
              </a:rPr>
              <a:t>.</a:t>
            </a:r>
            <a:r>
              <a:rPr lang="it-IT" sz="4000" dirty="0">
                <a:solidFill>
                  <a:srgbClr val="E80A4D"/>
                </a:solidFill>
              </a:rPr>
              <a:t>  </a:t>
            </a:r>
            <a:r>
              <a:rPr sz="4000" dirty="0">
                <a:solidFill>
                  <a:srgbClr val="E80A4D"/>
                </a:solidFill>
              </a:rPr>
              <a:t> Eventi</a:t>
            </a:r>
          </a:p>
        </p:txBody>
      </p:sp>
      <p:sp>
        <p:nvSpPr>
          <p:cNvPr id="8" name="7">
            <a:extLst>
              <a:ext uri="{FF2B5EF4-FFF2-40B4-BE49-F238E27FC236}">
                <a16:creationId xmlns:a16="http://schemas.microsoft.com/office/drawing/2014/main" id="{177B0C61-EA98-4F27-8367-E8BE4631DC81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/>
              <a:t>5</a:t>
            </a:r>
            <a:endParaRPr/>
          </a:p>
        </p:txBody>
      </p:sp>
      <p:sp>
        <p:nvSpPr>
          <p:cNvPr id="9" name="Quadrato">
            <a:extLst>
              <a:ext uri="{FF2B5EF4-FFF2-40B4-BE49-F238E27FC236}">
                <a16:creationId xmlns:a16="http://schemas.microsoft.com/office/drawing/2014/main" id="{B4BE2BDD-7988-485E-AF93-C585FF4F700A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809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" name="Immagine 2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E8587461-EABF-1E92-BD3D-6118902EE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4091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_DSC1301.JPG" descr="_DSC13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r="13876"/>
          <a:stretch>
            <a:fillRect/>
          </a:stretch>
        </p:blipFill>
        <p:spPr>
          <a:xfrm>
            <a:off x="-3728238" y="-1038087"/>
            <a:ext cx="18892442" cy="14853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6" y="21600"/>
                </a:moveTo>
                <a:lnTo>
                  <a:pt x="21600" y="8015"/>
                </a:lnTo>
                <a:lnTo>
                  <a:pt x="21600" y="0"/>
                </a:lnTo>
                <a:lnTo>
                  <a:pt x="0" y="0"/>
                </a:lnTo>
                <a:cubicBezTo>
                  <a:pt x="0" y="7200"/>
                  <a:pt x="0" y="14400"/>
                  <a:pt x="0" y="21600"/>
                </a:cubicBezTo>
                <a:lnTo>
                  <a:pt x="10896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14" name="8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/>
              <a:t>6</a:t>
            </a:r>
            <a:endParaRPr/>
          </a:p>
        </p:txBody>
      </p:sp>
      <p:sp>
        <p:nvSpPr>
          <p:cNvPr id="215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7" name="EDGE"/>
          <p:cNvSpPr txBox="1"/>
          <p:nvPr/>
        </p:nvSpPr>
        <p:spPr>
          <a:xfrm>
            <a:off x="646261" y="2780123"/>
            <a:ext cx="4505277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12200">
                <a:solidFill>
                  <a:srgbClr val="153AF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EDGE</a:t>
            </a:r>
          </a:p>
        </p:txBody>
      </p:sp>
      <p:sp>
        <p:nvSpPr>
          <p:cNvPr id="219" name="PHYD HUB | EDGE"/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EDGE</a:t>
            </a:r>
          </a:p>
        </p:txBody>
      </p:sp>
      <p:sp>
        <p:nvSpPr>
          <p:cNvPr id="220" name="Rappresenta una vera esperienza immersiva che permette di accedere a Phyd Hub marcando il DNA phygital di Phyd.…"/>
          <p:cNvSpPr txBox="1"/>
          <p:nvPr/>
        </p:nvSpPr>
        <p:spPr>
          <a:xfrm>
            <a:off x="15164204" y="5468171"/>
            <a:ext cx="6228503" cy="5600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Rappresenta</a:t>
            </a:r>
            <a:r>
              <a:t> una vera </a:t>
            </a:r>
            <a:r>
              <a:rPr err="1"/>
              <a:t>esperienza</a:t>
            </a:r>
            <a:r>
              <a:t> </a:t>
            </a:r>
            <a:r>
              <a:rPr err="1"/>
              <a:t>immersiva</a:t>
            </a:r>
            <a:r>
              <a:t> </a:t>
            </a:r>
            <a:r>
              <a:rPr err="1"/>
              <a:t>che</a:t>
            </a:r>
            <a:r>
              <a:t> </a:t>
            </a:r>
            <a:r>
              <a:rPr err="1"/>
              <a:t>permette</a:t>
            </a:r>
            <a:r>
              <a:t> di </a:t>
            </a:r>
            <a:r>
              <a:rPr err="1"/>
              <a:t>accedere</a:t>
            </a:r>
            <a:r>
              <a:t> a</a:t>
            </a:r>
            <a:r>
              <a:rPr lang="it-IT" err="1"/>
              <a:t>lla</a:t>
            </a:r>
            <a:r>
              <a:rPr lang="it-IT"/>
              <a:t> location</a:t>
            </a:r>
            <a:r>
              <a:t> </a:t>
            </a:r>
            <a:r>
              <a:rPr lang="it-IT" err="1"/>
              <a:t>ri</a:t>
            </a:r>
            <a:r>
              <a:rPr err="1"/>
              <a:t>marcando</a:t>
            </a:r>
            <a:r>
              <a:rPr lang="it-IT"/>
              <a:t>ne</a:t>
            </a:r>
            <a:r>
              <a:t> il DNA </a:t>
            </a:r>
            <a:r>
              <a:rPr err="1"/>
              <a:t>phygital</a:t>
            </a:r>
            <a:r>
              <a:t>. </a:t>
            </a:r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/>
              <a:t>Ogni elemento è personalizzabile per dare il benvenuto agli ospiti e guidarne il percorso: dalle pareti sulle quali possono essere </a:t>
            </a:r>
            <a:r>
              <a:rPr err="1"/>
              <a:t>proiettat</a:t>
            </a:r>
            <a:r>
              <a:rPr lang="it-IT"/>
              <a:t>e immagini statiche o in movimento, alla musica, alle luci RGB regolabili per adattarsi ai colori del brand o al mood dell’evento. </a:t>
            </a:r>
          </a:p>
          <a:p>
            <a:pPr algn="l" defTabSz="457200">
              <a:lnSpc>
                <a:spcPct val="120000"/>
              </a:lnSpc>
              <a:defRPr sz="2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it-IT"/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2516CB4F-32E4-EEB5-50A2-524A3C085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_DSC1688.JPG" descr="_DSC168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785" y="-1761572"/>
            <a:ext cx="24702904" cy="1646695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PHYD HUB | EDGE"/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PHYD HUB | EDGE</a:t>
            </a:r>
          </a:p>
        </p:txBody>
      </p:sp>
      <p:sp>
        <p:nvSpPr>
          <p:cNvPr id="9" name="7">
            <a:extLst>
              <a:ext uri="{FF2B5EF4-FFF2-40B4-BE49-F238E27FC236}">
                <a16:creationId xmlns:a16="http://schemas.microsoft.com/office/drawing/2014/main" id="{7F8CD572-E5E0-47A0-90E9-169A7468E0F0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>
                <a:solidFill>
                  <a:schemeClr val="bg1"/>
                </a:solidFill>
              </a:rPr>
              <a:t>7</a:t>
            </a:r>
            <a:r>
              <a:rPr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Quadrato">
            <a:extLst>
              <a:ext uri="{FF2B5EF4-FFF2-40B4-BE49-F238E27FC236}">
                <a16:creationId xmlns:a16="http://schemas.microsoft.com/office/drawing/2014/main" id="{DB40C12E-9B1A-4870-BB00-2A29A56FDF3F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1093A9AE-D088-A718-B79A-9C1016979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0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Forma"/>
          <p:cNvSpPr/>
          <p:nvPr/>
        </p:nvSpPr>
        <p:spPr>
          <a:xfrm>
            <a:off x="8321070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0" name="Forma"/>
          <p:cNvSpPr/>
          <p:nvPr/>
        </p:nvSpPr>
        <p:spPr>
          <a:xfrm>
            <a:off x="4381585" y="5285057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1" name="Forma"/>
          <p:cNvSpPr/>
          <p:nvPr/>
        </p:nvSpPr>
        <p:spPr>
          <a:xfrm>
            <a:off x="4381585" y="-15596635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2" name="Forma"/>
          <p:cNvSpPr/>
          <p:nvPr/>
        </p:nvSpPr>
        <p:spPr>
          <a:xfrm>
            <a:off x="8321070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3" name="Forma"/>
          <p:cNvSpPr/>
          <p:nvPr/>
        </p:nvSpPr>
        <p:spPr>
          <a:xfrm>
            <a:off x="442098" y="1393908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4" name="Forma"/>
          <p:cNvSpPr/>
          <p:nvPr/>
        </p:nvSpPr>
        <p:spPr>
          <a:xfrm>
            <a:off x="442098" y="-19366939"/>
            <a:ext cx="3476094" cy="2352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5"/>
                </a:moveTo>
                <a:lnTo>
                  <a:pt x="21600" y="0"/>
                </a:lnTo>
                <a:cubicBezTo>
                  <a:pt x="21600" y="3079"/>
                  <a:pt x="21600" y="6157"/>
                  <a:pt x="21600" y="9236"/>
                </a:cubicBezTo>
                <a:cubicBezTo>
                  <a:pt x="21600" y="12282"/>
                  <a:pt x="21600" y="15329"/>
                  <a:pt x="21600" y="18375"/>
                </a:cubicBezTo>
                <a:lnTo>
                  <a:pt x="0" y="21600"/>
                </a:lnTo>
                <a:lnTo>
                  <a:pt x="0" y="3185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241" name="Gruppo"/>
          <p:cNvGrpSpPr/>
          <p:nvPr/>
        </p:nvGrpSpPr>
        <p:grpSpPr>
          <a:xfrm rot="10800000">
            <a:off x="12586836" y="-15141591"/>
            <a:ext cx="11355066" cy="48176555"/>
            <a:chOff x="0" y="0"/>
            <a:chExt cx="11355064" cy="48176553"/>
          </a:xfrm>
        </p:grpSpPr>
        <p:sp>
          <p:nvSpPr>
            <p:cNvPr id="235" name="Forma"/>
            <p:cNvSpPr/>
            <p:nvPr/>
          </p:nvSpPr>
          <p:spPr>
            <a:xfrm>
              <a:off x="7878971" y="20760847"/>
              <a:ext cx="3476094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6" name="Forma"/>
            <p:cNvSpPr/>
            <p:nvPr/>
          </p:nvSpPr>
          <p:spPr>
            <a:xfrm>
              <a:off x="3939486" y="24651996"/>
              <a:ext cx="3476094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7" name="Forma"/>
            <p:cNvSpPr/>
            <p:nvPr/>
          </p:nvSpPr>
          <p:spPr>
            <a:xfrm>
              <a:off x="3939486" y="3770304"/>
              <a:ext cx="3476094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8" name="Forma"/>
            <p:cNvSpPr/>
            <p:nvPr/>
          </p:nvSpPr>
          <p:spPr>
            <a:xfrm>
              <a:off x="7878971" y="0"/>
              <a:ext cx="3476094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9" name="Forma"/>
            <p:cNvSpPr/>
            <p:nvPr/>
          </p:nvSpPr>
          <p:spPr>
            <a:xfrm>
              <a:off x="0" y="20760847"/>
              <a:ext cx="3476093" cy="2352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0" name="Forma"/>
            <p:cNvSpPr/>
            <p:nvPr/>
          </p:nvSpPr>
          <p:spPr>
            <a:xfrm>
              <a:off x="0" y="0"/>
              <a:ext cx="3476093" cy="2352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5"/>
                  </a:moveTo>
                  <a:lnTo>
                    <a:pt x="21600" y="0"/>
                  </a:lnTo>
                  <a:cubicBezTo>
                    <a:pt x="21600" y="3079"/>
                    <a:pt x="21600" y="6157"/>
                    <a:pt x="21600" y="9236"/>
                  </a:cubicBezTo>
                  <a:cubicBezTo>
                    <a:pt x="21600" y="12282"/>
                    <a:pt x="21600" y="15329"/>
                    <a:pt x="21600" y="18375"/>
                  </a:cubicBezTo>
                  <a:lnTo>
                    <a:pt x="0" y="21600"/>
                  </a:lnTo>
                  <a:lnTo>
                    <a:pt x="0" y="3185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42" name="10"/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/>
              <a:t>8</a:t>
            </a:r>
            <a:endParaRPr/>
          </a:p>
        </p:txBody>
      </p:sp>
      <p:sp>
        <p:nvSpPr>
          <p:cNvPr id="243" name="Quadrato"/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6" name="PHYD HUB | EDGE"/>
          <p:cNvSpPr txBox="1"/>
          <p:nvPr/>
        </p:nvSpPr>
        <p:spPr>
          <a:xfrm>
            <a:off x="583920" y="571779"/>
            <a:ext cx="3868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PHYD HUB | EDGE</a:t>
            </a:r>
          </a:p>
        </p:txBody>
      </p:sp>
      <p:pic>
        <p:nvPicPr>
          <p:cNvPr id="247" name="_DSC1679.JPG" descr="_DSC167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/>
          <a:stretch>
            <a:fillRect/>
          </a:stretch>
        </p:blipFill>
        <p:spPr>
          <a:xfrm>
            <a:off x="19210414" y="6028071"/>
            <a:ext cx="5968419" cy="4917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_DSC1678.JPG" descr="_DSC167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0110" y="6981592"/>
            <a:ext cx="7367880" cy="4911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HYD_019.jpg" descr="PHYD_01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r="6902" b="18573"/>
          <a:stretch>
            <a:fillRect/>
          </a:stretch>
        </p:blipFill>
        <p:spPr>
          <a:xfrm>
            <a:off x="4997779" y="4593249"/>
            <a:ext cx="12262436" cy="7724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_DSC1706.JPG" descr="_DSC170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33" y="1183854"/>
            <a:ext cx="7442598" cy="496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_DSC1694.JPG" descr="_DSC169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8"/>
          <a:stretch>
            <a:fillRect/>
          </a:stretch>
        </p:blipFill>
        <p:spPr>
          <a:xfrm>
            <a:off x="13971567" y="-737337"/>
            <a:ext cx="7467466" cy="4001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_DSC1322.JPG" descr="_DSC13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b="6543"/>
          <a:stretch>
            <a:fillRect/>
          </a:stretch>
        </p:blipFill>
        <p:spPr>
          <a:xfrm>
            <a:off x="-66675" y="-1464685"/>
            <a:ext cx="24517306" cy="15459984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PHYD HUB | EDGE"/>
          <p:cNvSpPr txBox="1"/>
          <p:nvPr/>
        </p:nvSpPr>
        <p:spPr>
          <a:xfrm>
            <a:off x="583920" y="555977"/>
            <a:ext cx="386868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PHYD HUB | EDGE</a:t>
            </a:r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5D11DB60-4E22-4AC6-9710-1601573EEBFC}"/>
              </a:ext>
            </a:extLst>
          </p:cNvPr>
          <p:cNvSpPr txBox="1"/>
          <p:nvPr/>
        </p:nvSpPr>
        <p:spPr>
          <a:xfrm>
            <a:off x="22351548" y="555977"/>
            <a:ext cx="1094258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20000"/>
              </a:lnSpc>
              <a:defRPr sz="2000">
                <a:solidFill>
                  <a:srgbClr val="F809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>
                <a:solidFill>
                  <a:schemeClr val="bg1"/>
                </a:solidFill>
              </a:rPr>
              <a:t>9</a:t>
            </a:r>
            <a:r>
              <a:rPr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Quadrato">
            <a:extLst>
              <a:ext uri="{FF2B5EF4-FFF2-40B4-BE49-F238E27FC236}">
                <a16:creationId xmlns:a16="http://schemas.microsoft.com/office/drawing/2014/main" id="{0780F08D-42B6-4F9A-A545-FC9979CAAE52}"/>
              </a:ext>
            </a:extLst>
          </p:cNvPr>
          <p:cNvSpPr/>
          <p:nvPr/>
        </p:nvSpPr>
        <p:spPr>
          <a:xfrm rot="18900000">
            <a:off x="23565724" y="693925"/>
            <a:ext cx="132096" cy="132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2328B636-E4F6-7BF4-B1C2-4F03ADAB8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50" y="12701459"/>
            <a:ext cx="1147571" cy="73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bfcb631-9f76-419e-ab9d-4df3a9c9df3d" xsi:nil="true"/>
    <lcf76f155ced4ddcb4097134ff3c332f xmlns="3e4ff9e2-0d14-453d-8103-18436373e2a1">
      <Terms xmlns="http://schemas.microsoft.com/office/infopath/2007/PartnerControls"/>
    </lcf76f155ced4ddcb4097134ff3c332f>
    <_Flow_SignoffStatus xmlns="3e4ff9e2-0d14-453d-8103-18436373e2a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A812A95ED0234CA6FEBEC573F2DA1C" ma:contentTypeVersion="19" ma:contentTypeDescription="Create a new document." ma:contentTypeScope="" ma:versionID="d46c214831c2bec6b5a349768ecb8075">
  <xsd:schema xmlns:xsd="http://www.w3.org/2001/XMLSchema" xmlns:xs="http://www.w3.org/2001/XMLSchema" xmlns:p="http://schemas.microsoft.com/office/2006/metadata/properties" xmlns:ns2="3e4ff9e2-0d14-453d-8103-18436373e2a1" xmlns:ns3="dbfcb631-9f76-419e-ab9d-4df3a9c9df3d" targetNamespace="http://schemas.microsoft.com/office/2006/metadata/properties" ma:root="true" ma:fieldsID="83b9822e30f24da8d839222b8919cb95" ns2:_="" ns3:_="">
    <xsd:import namespace="3e4ff9e2-0d14-453d-8103-18436373e2a1"/>
    <xsd:import namespace="dbfcb631-9f76-419e-ab9d-4df3a9c9df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4ff9e2-0d14-453d-8103-18436373e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5a26606-5c73-4822-bc95-38ee462397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fcb631-9f76-419e-ab9d-4df3a9c9df3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7a055c-6c72-4a30-bc86-4039cd54d7df}" ma:internalName="TaxCatchAll" ma:showField="CatchAllData" ma:web="dbfcb631-9f76-419e-ab9d-4df3a9c9df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EC6FA9-5183-4EA6-A967-A0A954551786}">
  <ds:schemaRefs>
    <ds:schemaRef ds:uri="3e4ff9e2-0d14-453d-8103-18436373e2a1"/>
    <ds:schemaRef ds:uri="dbfcb631-9f76-419e-ab9d-4df3a9c9df3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5E01A7A-3352-45A6-9EC5-8760A51EBA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F0DF25-9126-4A5A-A37C-11CAE6E9E3FC}">
  <ds:schemaRefs>
    <ds:schemaRef ds:uri="3e4ff9e2-0d14-453d-8103-18436373e2a1"/>
    <ds:schemaRef ds:uri="dbfcb631-9f76-419e-ab9d-4df3a9c9df3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44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BRENDA DEBIASIO ROMEO</dc:creator>
  <cp:revision>49</cp:revision>
  <dcterms:modified xsi:type="dcterms:W3CDTF">2024-07-17T10:13:54Z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0x01010029A812A95ED0234CA6FEBEC573F2DA1C</vt:lpwstr>
  </property>
  <property fmtid="{D5CDD505-2E9C-101B-9397-08002B2CF9AE}" pid="3" name="MediaServiceImageTags">
    <vt:lpwstr/>
  </property>
</Properties>
</file>